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692910" y="2130422"/>
            <a:ext cx="5339715" cy="1671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00" b="1" i="1" u="sng">
                <a:solidFill>
                  <a:srgbClr val="FDB686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1" i="1" u="sng">
                <a:solidFill>
                  <a:srgbClr val="FDB686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1" i="1" u="sng">
                <a:solidFill>
                  <a:srgbClr val="FDB686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11/28/2024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1" i="1" u="sng">
                <a:solidFill>
                  <a:srgbClr val="FDB686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11/28/2024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8764524" y="1523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39624">
            <a:solidFill>
              <a:srgbClr val="FDC3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48767" y="1523"/>
            <a:ext cx="58419" cy="6858000"/>
          </a:xfrm>
          <a:custGeom>
            <a:avLst/>
            <a:gdLst/>
            <a:ahLst/>
            <a:cxnLst/>
            <a:rect l="l" t="t" r="r" b="b"/>
            <a:pathLst>
              <a:path w="58419" h="6858000">
                <a:moveTo>
                  <a:pt x="11582" y="0"/>
                </a:moveTo>
                <a:lnTo>
                  <a:pt x="0" y="0"/>
                </a:lnTo>
                <a:lnTo>
                  <a:pt x="0" y="6857987"/>
                </a:lnTo>
                <a:lnTo>
                  <a:pt x="11582" y="6857987"/>
                </a:lnTo>
                <a:lnTo>
                  <a:pt x="11582" y="0"/>
                </a:lnTo>
                <a:close/>
              </a:path>
              <a:path w="58419" h="6858000">
                <a:moveTo>
                  <a:pt x="57912" y="0"/>
                </a:moveTo>
                <a:lnTo>
                  <a:pt x="23164" y="0"/>
                </a:lnTo>
                <a:lnTo>
                  <a:pt x="23164" y="6857987"/>
                </a:lnTo>
                <a:lnTo>
                  <a:pt x="57912" y="6857987"/>
                </a:lnTo>
                <a:lnTo>
                  <a:pt x="57912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8839200" y="0"/>
            <a:ext cx="304800" cy="6858000"/>
          </a:xfrm>
          <a:custGeom>
            <a:avLst/>
            <a:gdLst/>
            <a:ahLst/>
            <a:cxnLst/>
            <a:rect l="l" t="t" r="r" b="b"/>
            <a:pathLst>
              <a:path w="304800" h="6858000">
                <a:moveTo>
                  <a:pt x="304800" y="0"/>
                </a:moveTo>
                <a:lnTo>
                  <a:pt x="0" y="0"/>
                </a:lnTo>
                <a:lnTo>
                  <a:pt x="0" y="6858000"/>
                </a:lnTo>
                <a:lnTo>
                  <a:pt x="304800" y="6858000"/>
                </a:lnTo>
                <a:lnTo>
                  <a:pt x="304800" y="0"/>
                </a:lnTo>
                <a:close/>
              </a:path>
            </a:pathLst>
          </a:custGeom>
          <a:solidFill>
            <a:srgbClr val="FDC3AD">
              <a:alpha val="8705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8916924" y="1523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9144">
            <a:solidFill>
              <a:srgbClr val="FD85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8156448" y="5715000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39">
                <a:moveTo>
                  <a:pt x="274320" y="0"/>
                </a:moveTo>
                <a:lnTo>
                  <a:pt x="225008" y="4419"/>
                </a:lnTo>
                <a:lnTo>
                  <a:pt x="178597" y="17162"/>
                </a:lnTo>
                <a:lnTo>
                  <a:pt x="135861" y="37453"/>
                </a:lnTo>
                <a:lnTo>
                  <a:pt x="97575" y="64518"/>
                </a:lnTo>
                <a:lnTo>
                  <a:pt x="64513" y="97580"/>
                </a:lnTo>
                <a:lnTo>
                  <a:pt x="37450" y="135867"/>
                </a:lnTo>
                <a:lnTo>
                  <a:pt x="17161" y="178602"/>
                </a:lnTo>
                <a:lnTo>
                  <a:pt x="4419" y="225011"/>
                </a:lnTo>
                <a:lnTo>
                  <a:pt x="0" y="274319"/>
                </a:lnTo>
                <a:lnTo>
                  <a:pt x="4419" y="323628"/>
                </a:lnTo>
                <a:lnTo>
                  <a:pt x="17161" y="370037"/>
                </a:lnTo>
                <a:lnTo>
                  <a:pt x="37450" y="412772"/>
                </a:lnTo>
                <a:lnTo>
                  <a:pt x="64513" y="451059"/>
                </a:lnTo>
                <a:lnTo>
                  <a:pt x="97575" y="484121"/>
                </a:lnTo>
                <a:lnTo>
                  <a:pt x="135861" y="511186"/>
                </a:lnTo>
                <a:lnTo>
                  <a:pt x="178597" y="531477"/>
                </a:lnTo>
                <a:lnTo>
                  <a:pt x="225008" y="544220"/>
                </a:lnTo>
                <a:lnTo>
                  <a:pt x="274320" y="548640"/>
                </a:lnTo>
                <a:lnTo>
                  <a:pt x="323631" y="544220"/>
                </a:lnTo>
                <a:lnTo>
                  <a:pt x="370042" y="531477"/>
                </a:lnTo>
                <a:lnTo>
                  <a:pt x="412778" y="511186"/>
                </a:lnTo>
                <a:lnTo>
                  <a:pt x="451064" y="484121"/>
                </a:lnTo>
                <a:lnTo>
                  <a:pt x="484126" y="451059"/>
                </a:lnTo>
                <a:lnTo>
                  <a:pt x="511189" y="412772"/>
                </a:lnTo>
                <a:lnTo>
                  <a:pt x="531478" y="370037"/>
                </a:lnTo>
                <a:lnTo>
                  <a:pt x="544220" y="323628"/>
                </a:lnTo>
                <a:lnTo>
                  <a:pt x="548640" y="274319"/>
                </a:lnTo>
                <a:lnTo>
                  <a:pt x="544220" y="225011"/>
                </a:lnTo>
                <a:lnTo>
                  <a:pt x="531478" y="178602"/>
                </a:lnTo>
                <a:lnTo>
                  <a:pt x="511189" y="135867"/>
                </a:lnTo>
                <a:lnTo>
                  <a:pt x="484126" y="97580"/>
                </a:lnTo>
                <a:lnTo>
                  <a:pt x="451064" y="64518"/>
                </a:lnTo>
                <a:lnTo>
                  <a:pt x="412778" y="37453"/>
                </a:lnTo>
                <a:lnTo>
                  <a:pt x="370042" y="17162"/>
                </a:lnTo>
                <a:lnTo>
                  <a:pt x="323631" y="4419"/>
                </a:lnTo>
                <a:lnTo>
                  <a:pt x="274320" y="0"/>
                </a:lnTo>
                <a:close/>
              </a:path>
            </a:pathLst>
          </a:custGeom>
          <a:solidFill>
            <a:srgbClr val="FD853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041358" cy="100373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11/28/2024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8764524" y="1523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39624">
            <a:solidFill>
              <a:srgbClr val="FDC3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48767" y="1523"/>
            <a:ext cx="58419" cy="6858000"/>
          </a:xfrm>
          <a:custGeom>
            <a:avLst/>
            <a:gdLst/>
            <a:ahLst/>
            <a:cxnLst/>
            <a:rect l="l" t="t" r="r" b="b"/>
            <a:pathLst>
              <a:path w="58419" h="6858000">
                <a:moveTo>
                  <a:pt x="11582" y="0"/>
                </a:moveTo>
                <a:lnTo>
                  <a:pt x="0" y="0"/>
                </a:lnTo>
                <a:lnTo>
                  <a:pt x="0" y="6857987"/>
                </a:lnTo>
                <a:lnTo>
                  <a:pt x="11582" y="6857987"/>
                </a:lnTo>
                <a:lnTo>
                  <a:pt x="11582" y="0"/>
                </a:lnTo>
                <a:close/>
              </a:path>
              <a:path w="58419" h="6858000">
                <a:moveTo>
                  <a:pt x="57912" y="0"/>
                </a:moveTo>
                <a:lnTo>
                  <a:pt x="23164" y="0"/>
                </a:lnTo>
                <a:lnTo>
                  <a:pt x="23164" y="6857987"/>
                </a:lnTo>
                <a:lnTo>
                  <a:pt x="57912" y="6857987"/>
                </a:lnTo>
                <a:lnTo>
                  <a:pt x="57912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8839200" y="0"/>
            <a:ext cx="304800" cy="6858000"/>
          </a:xfrm>
          <a:custGeom>
            <a:avLst/>
            <a:gdLst/>
            <a:ahLst/>
            <a:cxnLst/>
            <a:rect l="l" t="t" r="r" b="b"/>
            <a:pathLst>
              <a:path w="304800" h="6858000">
                <a:moveTo>
                  <a:pt x="304800" y="0"/>
                </a:moveTo>
                <a:lnTo>
                  <a:pt x="0" y="0"/>
                </a:lnTo>
                <a:lnTo>
                  <a:pt x="0" y="6858000"/>
                </a:lnTo>
                <a:lnTo>
                  <a:pt x="304800" y="6858000"/>
                </a:lnTo>
                <a:lnTo>
                  <a:pt x="304800" y="0"/>
                </a:lnTo>
                <a:close/>
              </a:path>
            </a:pathLst>
          </a:custGeom>
          <a:solidFill>
            <a:srgbClr val="FDC3AD">
              <a:alpha val="8705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8916924" y="1523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9144">
            <a:solidFill>
              <a:srgbClr val="FD85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8156448" y="5715000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39">
                <a:moveTo>
                  <a:pt x="274320" y="0"/>
                </a:moveTo>
                <a:lnTo>
                  <a:pt x="225008" y="4419"/>
                </a:lnTo>
                <a:lnTo>
                  <a:pt x="178597" y="17162"/>
                </a:lnTo>
                <a:lnTo>
                  <a:pt x="135861" y="37453"/>
                </a:lnTo>
                <a:lnTo>
                  <a:pt x="97575" y="64518"/>
                </a:lnTo>
                <a:lnTo>
                  <a:pt x="64513" y="97580"/>
                </a:lnTo>
                <a:lnTo>
                  <a:pt x="37450" y="135867"/>
                </a:lnTo>
                <a:lnTo>
                  <a:pt x="17161" y="178602"/>
                </a:lnTo>
                <a:lnTo>
                  <a:pt x="4419" y="225011"/>
                </a:lnTo>
                <a:lnTo>
                  <a:pt x="0" y="274319"/>
                </a:lnTo>
                <a:lnTo>
                  <a:pt x="4419" y="323628"/>
                </a:lnTo>
                <a:lnTo>
                  <a:pt x="17161" y="370037"/>
                </a:lnTo>
                <a:lnTo>
                  <a:pt x="37450" y="412772"/>
                </a:lnTo>
                <a:lnTo>
                  <a:pt x="64513" y="451059"/>
                </a:lnTo>
                <a:lnTo>
                  <a:pt x="97575" y="484121"/>
                </a:lnTo>
                <a:lnTo>
                  <a:pt x="135861" y="511186"/>
                </a:lnTo>
                <a:lnTo>
                  <a:pt x="178597" y="531477"/>
                </a:lnTo>
                <a:lnTo>
                  <a:pt x="225008" y="544220"/>
                </a:lnTo>
                <a:lnTo>
                  <a:pt x="274320" y="548640"/>
                </a:lnTo>
                <a:lnTo>
                  <a:pt x="323631" y="544220"/>
                </a:lnTo>
                <a:lnTo>
                  <a:pt x="370042" y="531477"/>
                </a:lnTo>
                <a:lnTo>
                  <a:pt x="412778" y="511186"/>
                </a:lnTo>
                <a:lnTo>
                  <a:pt x="451064" y="484121"/>
                </a:lnTo>
                <a:lnTo>
                  <a:pt x="484126" y="451059"/>
                </a:lnTo>
                <a:lnTo>
                  <a:pt x="511189" y="412772"/>
                </a:lnTo>
                <a:lnTo>
                  <a:pt x="531478" y="370037"/>
                </a:lnTo>
                <a:lnTo>
                  <a:pt x="544220" y="323628"/>
                </a:lnTo>
                <a:lnTo>
                  <a:pt x="548640" y="274319"/>
                </a:lnTo>
                <a:lnTo>
                  <a:pt x="544220" y="225011"/>
                </a:lnTo>
                <a:lnTo>
                  <a:pt x="531478" y="178602"/>
                </a:lnTo>
                <a:lnTo>
                  <a:pt x="511189" y="135867"/>
                </a:lnTo>
                <a:lnTo>
                  <a:pt x="484126" y="97580"/>
                </a:lnTo>
                <a:lnTo>
                  <a:pt x="451064" y="64518"/>
                </a:lnTo>
                <a:lnTo>
                  <a:pt x="412778" y="37453"/>
                </a:lnTo>
                <a:lnTo>
                  <a:pt x="370042" y="17162"/>
                </a:lnTo>
                <a:lnTo>
                  <a:pt x="323631" y="4419"/>
                </a:lnTo>
                <a:lnTo>
                  <a:pt x="274320" y="0"/>
                </a:lnTo>
                <a:close/>
              </a:path>
            </a:pathLst>
          </a:custGeom>
          <a:solidFill>
            <a:srgbClr val="FD853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041358" cy="1003732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-2112" y="38861"/>
            <a:ext cx="9144969" cy="89992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35965" y="711454"/>
            <a:ext cx="8272068" cy="5448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00" b="1" i="1" u="sng">
                <a:solidFill>
                  <a:srgbClr val="FDB686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03225" y="1478025"/>
            <a:ext cx="8285480" cy="41744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1000" y="0"/>
            <a:ext cx="445134" cy="6858000"/>
          </a:xfrm>
          <a:custGeom>
            <a:avLst/>
            <a:gdLst/>
            <a:ahLst/>
            <a:cxnLst/>
            <a:rect l="l" t="t" r="r" b="b"/>
            <a:pathLst>
              <a:path w="445134" h="6858000">
                <a:moveTo>
                  <a:pt x="0" y="6858000"/>
                </a:moveTo>
                <a:lnTo>
                  <a:pt x="445007" y="6858000"/>
                </a:lnTo>
                <a:lnTo>
                  <a:pt x="445007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DC3AD">
              <a:alpha val="5411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83919" y="0"/>
            <a:ext cx="3175" cy="6858000"/>
          </a:xfrm>
          <a:custGeom>
            <a:avLst/>
            <a:gdLst/>
            <a:ahLst/>
            <a:cxnLst/>
            <a:rect l="l" t="t" r="r" b="b"/>
            <a:pathLst>
              <a:path w="3175" h="6858000">
                <a:moveTo>
                  <a:pt x="0" y="6858000"/>
                </a:moveTo>
                <a:lnTo>
                  <a:pt x="3048" y="6858000"/>
                </a:lnTo>
                <a:lnTo>
                  <a:pt x="3048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DC3AD">
              <a:alpha val="5411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44880" y="0"/>
            <a:ext cx="45720" cy="6858000"/>
          </a:xfrm>
          <a:custGeom>
            <a:avLst/>
            <a:gdLst/>
            <a:ahLst/>
            <a:cxnLst/>
            <a:rect l="l" t="t" r="r" b="b"/>
            <a:pathLst>
              <a:path w="45719" h="6858000">
                <a:moveTo>
                  <a:pt x="0" y="6858000"/>
                </a:moveTo>
                <a:lnTo>
                  <a:pt x="45719" y="6858000"/>
                </a:lnTo>
                <a:lnTo>
                  <a:pt x="45719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DC3AD">
              <a:alpha val="5411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7368" y="0"/>
            <a:ext cx="104139" cy="6858000"/>
          </a:xfrm>
          <a:custGeom>
            <a:avLst/>
            <a:gdLst/>
            <a:ahLst/>
            <a:cxnLst/>
            <a:rect l="l" t="t" r="r" b="b"/>
            <a:pathLst>
              <a:path w="104139" h="6858000">
                <a:moveTo>
                  <a:pt x="103632" y="0"/>
                </a:moveTo>
                <a:lnTo>
                  <a:pt x="0" y="0"/>
                </a:lnTo>
                <a:lnTo>
                  <a:pt x="0" y="6858000"/>
                </a:lnTo>
                <a:lnTo>
                  <a:pt x="103632" y="6858000"/>
                </a:lnTo>
                <a:lnTo>
                  <a:pt x="103632" y="0"/>
                </a:lnTo>
                <a:close/>
              </a:path>
            </a:pathLst>
          </a:custGeom>
          <a:solidFill>
            <a:srgbClr val="FFD9CE">
              <a:alpha val="3607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990600" y="0"/>
            <a:ext cx="381000" cy="6858000"/>
            <a:chOff x="990600" y="0"/>
            <a:chExt cx="381000" cy="6858000"/>
          </a:xfrm>
        </p:grpSpPr>
        <p:sp>
          <p:nvSpPr>
            <p:cNvPr id="7" name="object 7"/>
            <p:cNvSpPr/>
            <p:nvPr/>
          </p:nvSpPr>
          <p:spPr>
            <a:xfrm>
              <a:off x="990600" y="0"/>
              <a:ext cx="182880" cy="6858000"/>
            </a:xfrm>
            <a:custGeom>
              <a:avLst/>
              <a:gdLst/>
              <a:ahLst/>
              <a:cxnLst/>
              <a:rect l="l" t="t" r="r" b="b"/>
              <a:pathLst>
                <a:path w="182880" h="6858000">
                  <a:moveTo>
                    <a:pt x="18288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82880" y="6858000"/>
                  </a:lnTo>
                  <a:lnTo>
                    <a:pt x="182880" y="0"/>
                  </a:lnTo>
                  <a:close/>
                </a:path>
              </a:pathLst>
            </a:custGeom>
            <a:solidFill>
              <a:srgbClr val="FFD9CE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139952" y="0"/>
              <a:ext cx="231775" cy="6858000"/>
            </a:xfrm>
            <a:custGeom>
              <a:avLst/>
              <a:gdLst/>
              <a:ahLst/>
              <a:cxnLst/>
              <a:rect l="l" t="t" r="r" b="b"/>
              <a:pathLst>
                <a:path w="231775" h="6858000">
                  <a:moveTo>
                    <a:pt x="231647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231647" y="6858000"/>
                  </a:lnTo>
                  <a:lnTo>
                    <a:pt x="231647" y="0"/>
                  </a:lnTo>
                  <a:close/>
                </a:path>
              </a:pathLst>
            </a:custGeom>
            <a:solidFill>
              <a:srgbClr val="FFECE8">
                <a:alpha val="7097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108204" y="1523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1" y="6857999"/>
                </a:lnTo>
              </a:path>
            </a:pathLst>
          </a:custGeom>
          <a:ln w="57912">
            <a:solidFill>
              <a:srgbClr val="FDC3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826008" y="1523"/>
            <a:ext cx="119380" cy="6858000"/>
            <a:chOff x="826008" y="1523"/>
            <a:chExt cx="119380" cy="6858000"/>
          </a:xfrm>
        </p:grpSpPr>
        <p:sp>
          <p:nvSpPr>
            <p:cNvPr id="11" name="object 11"/>
            <p:cNvSpPr/>
            <p:nvPr/>
          </p:nvSpPr>
          <p:spPr>
            <a:xfrm>
              <a:off x="886968" y="1523"/>
              <a:ext cx="58419" cy="6858000"/>
            </a:xfrm>
            <a:custGeom>
              <a:avLst/>
              <a:gdLst/>
              <a:ahLst/>
              <a:cxnLst/>
              <a:rect l="l" t="t" r="r" b="b"/>
              <a:pathLst>
                <a:path w="58419" h="6858000">
                  <a:moveTo>
                    <a:pt x="0" y="6857999"/>
                  </a:moveTo>
                  <a:lnTo>
                    <a:pt x="57912" y="6857999"/>
                  </a:lnTo>
                  <a:lnTo>
                    <a:pt x="57912" y="0"/>
                  </a:lnTo>
                  <a:lnTo>
                    <a:pt x="0" y="0"/>
                  </a:lnTo>
                  <a:lnTo>
                    <a:pt x="0" y="6857999"/>
                  </a:lnTo>
                  <a:close/>
                </a:path>
              </a:pathLst>
            </a:custGeom>
            <a:solidFill>
              <a:srgbClr val="FFEC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26008" y="1523"/>
              <a:ext cx="58419" cy="6858000"/>
            </a:xfrm>
            <a:custGeom>
              <a:avLst/>
              <a:gdLst/>
              <a:ahLst/>
              <a:cxnLst/>
              <a:rect l="l" t="t" r="r" b="b"/>
              <a:pathLst>
                <a:path w="58419" h="6858000">
                  <a:moveTo>
                    <a:pt x="0" y="6857999"/>
                  </a:moveTo>
                  <a:lnTo>
                    <a:pt x="57912" y="6857999"/>
                  </a:lnTo>
                  <a:lnTo>
                    <a:pt x="57912" y="0"/>
                  </a:lnTo>
                  <a:lnTo>
                    <a:pt x="0" y="0"/>
                  </a:lnTo>
                  <a:lnTo>
                    <a:pt x="0" y="6857999"/>
                  </a:lnTo>
                  <a:close/>
                </a:path>
              </a:pathLst>
            </a:custGeom>
            <a:solidFill>
              <a:srgbClr val="FDC3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/>
          <p:nvPr/>
        </p:nvSpPr>
        <p:spPr>
          <a:xfrm>
            <a:off x="1729739" y="1523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27432">
            <a:solidFill>
              <a:srgbClr val="FDC3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68324" y="1523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9144">
            <a:solidFill>
              <a:srgbClr val="FDC3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086088" y="1523"/>
            <a:ext cx="58419" cy="6858000"/>
          </a:xfrm>
          <a:custGeom>
            <a:avLst/>
            <a:gdLst/>
            <a:ahLst/>
            <a:cxnLst/>
            <a:rect l="l" t="t" r="r" b="b"/>
            <a:pathLst>
              <a:path w="58420" h="6858000">
                <a:moveTo>
                  <a:pt x="11557" y="0"/>
                </a:moveTo>
                <a:lnTo>
                  <a:pt x="0" y="0"/>
                </a:lnTo>
                <a:lnTo>
                  <a:pt x="0" y="6857987"/>
                </a:lnTo>
                <a:lnTo>
                  <a:pt x="11557" y="6857987"/>
                </a:lnTo>
                <a:lnTo>
                  <a:pt x="11557" y="0"/>
                </a:lnTo>
                <a:close/>
              </a:path>
              <a:path w="58420" h="6858000">
                <a:moveTo>
                  <a:pt x="57912" y="0"/>
                </a:moveTo>
                <a:lnTo>
                  <a:pt x="23114" y="0"/>
                </a:lnTo>
                <a:lnTo>
                  <a:pt x="23114" y="6857987"/>
                </a:lnTo>
                <a:lnTo>
                  <a:pt x="57912" y="6857987"/>
                </a:lnTo>
                <a:lnTo>
                  <a:pt x="57912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219200" y="0"/>
            <a:ext cx="76200" cy="6858000"/>
          </a:xfrm>
          <a:custGeom>
            <a:avLst/>
            <a:gdLst/>
            <a:ahLst/>
            <a:cxnLst/>
            <a:rect l="l" t="t" r="r" b="b"/>
            <a:pathLst>
              <a:path w="76200" h="6858000">
                <a:moveTo>
                  <a:pt x="76200" y="0"/>
                </a:moveTo>
                <a:lnTo>
                  <a:pt x="0" y="0"/>
                </a:lnTo>
                <a:lnTo>
                  <a:pt x="0" y="6858000"/>
                </a:lnTo>
                <a:lnTo>
                  <a:pt x="76200" y="6858000"/>
                </a:lnTo>
                <a:lnTo>
                  <a:pt x="76200" y="0"/>
                </a:lnTo>
                <a:close/>
              </a:path>
            </a:pathLst>
          </a:custGeom>
          <a:solidFill>
            <a:srgbClr val="FDC3AD">
              <a:alpha val="5097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2851530" y="4199890"/>
            <a:ext cx="3766820" cy="1179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i="1" dirty="0">
                <a:latin typeface="Palatino Linotype"/>
                <a:cs typeface="Palatino Linotype"/>
              </a:rPr>
              <a:t>Presented</a:t>
            </a:r>
            <a:r>
              <a:rPr sz="1600" i="1" spc="-70" dirty="0">
                <a:latin typeface="Palatino Linotype"/>
                <a:cs typeface="Palatino Linotype"/>
              </a:rPr>
              <a:t> </a:t>
            </a:r>
            <a:r>
              <a:rPr sz="1600" i="1" spc="-20" dirty="0">
                <a:latin typeface="Palatino Linotype"/>
                <a:cs typeface="Palatino Linotype"/>
              </a:rPr>
              <a:t>by:-</a:t>
            </a:r>
            <a:endParaRPr sz="1600" dirty="0">
              <a:latin typeface="Palatino Linotype"/>
              <a:cs typeface="Palatino Linotype"/>
            </a:endParaRPr>
          </a:p>
          <a:p>
            <a:pPr>
              <a:lnSpc>
                <a:spcPct val="100000"/>
              </a:lnSpc>
              <a:spcBef>
                <a:spcPts val="710"/>
              </a:spcBef>
            </a:pPr>
            <a:endParaRPr sz="1600" dirty="0">
              <a:latin typeface="Palatino Linotype"/>
              <a:cs typeface="Palatino Linotype"/>
            </a:endParaRPr>
          </a:p>
          <a:p>
            <a:pPr marL="1475740" algn="ctr">
              <a:lnSpc>
                <a:spcPct val="100000"/>
              </a:lnSpc>
            </a:pPr>
            <a:r>
              <a:rPr sz="2000" b="1" i="1" dirty="0">
                <a:latin typeface="Palatino Linotype"/>
                <a:cs typeface="Palatino Linotype"/>
              </a:rPr>
              <a:t>CA.</a:t>
            </a:r>
            <a:r>
              <a:rPr sz="2000" b="1" i="1" spc="-25" dirty="0">
                <a:latin typeface="Palatino Linotype"/>
                <a:cs typeface="Palatino Linotype"/>
              </a:rPr>
              <a:t> </a:t>
            </a:r>
            <a:r>
              <a:rPr lang="en-US" sz="2000" b="1" i="1" spc="-25" dirty="0">
                <a:latin typeface="Palatino Linotype"/>
                <a:cs typeface="Palatino Linotype"/>
              </a:rPr>
              <a:t>Sumantra Guha</a:t>
            </a:r>
            <a:endParaRPr sz="2000" dirty="0">
              <a:latin typeface="Palatino Linotype"/>
              <a:cs typeface="Palatino Linotype"/>
            </a:endParaRPr>
          </a:p>
          <a:p>
            <a:pPr marL="1474470" algn="ctr">
              <a:lnSpc>
                <a:spcPct val="100000"/>
              </a:lnSpc>
              <a:spcBef>
                <a:spcPts val="215"/>
              </a:spcBef>
            </a:pPr>
            <a:endParaRPr sz="1400" dirty="0">
              <a:latin typeface="Palatino Linotype"/>
              <a:cs typeface="Palatino Linotype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2755773" y="1006601"/>
            <a:ext cx="5099050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3261360" algn="l"/>
              </a:tabLst>
            </a:pPr>
            <a:r>
              <a:rPr sz="3200" b="0" u="none" spc="-10" dirty="0">
                <a:solidFill>
                  <a:srgbClr val="000000"/>
                </a:solidFill>
                <a:latin typeface="Palatino Linotype"/>
                <a:cs typeface="Palatino Linotype"/>
              </a:rPr>
              <a:t>PROFESSIONAL</a:t>
            </a:r>
            <a:r>
              <a:rPr sz="3200" b="0" u="none" dirty="0">
                <a:solidFill>
                  <a:srgbClr val="000000"/>
                </a:solidFill>
                <a:latin typeface="Palatino Linotype"/>
                <a:cs typeface="Palatino Linotype"/>
              </a:rPr>
              <a:t>	</a:t>
            </a:r>
            <a:r>
              <a:rPr sz="3200" b="0" u="none" spc="-10" dirty="0">
                <a:solidFill>
                  <a:srgbClr val="000000"/>
                </a:solidFill>
                <a:latin typeface="Palatino Linotype"/>
                <a:cs typeface="Palatino Linotype"/>
              </a:rPr>
              <a:t>GROWTH</a:t>
            </a:r>
            <a:endParaRPr sz="3200">
              <a:latin typeface="Palatino Linotype"/>
              <a:cs typeface="Palatino Linotype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005710" y="1622552"/>
            <a:ext cx="6598284" cy="1295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i="1" spc="-10" dirty="0">
                <a:latin typeface="Palatino Linotype"/>
                <a:cs typeface="Palatino Linotype"/>
              </a:rPr>
              <a:t>THROUGH</a:t>
            </a:r>
            <a:endParaRPr sz="2400">
              <a:latin typeface="Palatino Linotype"/>
              <a:cs typeface="Palatino Linotype"/>
            </a:endParaRPr>
          </a:p>
          <a:p>
            <a:pPr algn="ctr">
              <a:lnSpc>
                <a:spcPct val="100000"/>
              </a:lnSpc>
              <a:spcBef>
                <a:spcPts val="3030"/>
              </a:spcBef>
            </a:pPr>
            <a:r>
              <a:rPr sz="3400" i="1" dirty="0">
                <a:latin typeface="Palatino Linotype"/>
                <a:cs typeface="Palatino Linotype"/>
              </a:rPr>
              <a:t>NETWORKING,</a:t>
            </a:r>
            <a:r>
              <a:rPr sz="3400" i="1" spc="-60" dirty="0">
                <a:latin typeface="Palatino Linotype"/>
                <a:cs typeface="Palatino Linotype"/>
              </a:rPr>
              <a:t> </a:t>
            </a:r>
            <a:r>
              <a:rPr sz="3400" i="1" dirty="0">
                <a:latin typeface="Palatino Linotype"/>
                <a:cs typeface="Palatino Linotype"/>
              </a:rPr>
              <a:t>MERGER</a:t>
            </a:r>
            <a:r>
              <a:rPr sz="3400" i="1" spc="-90" dirty="0">
                <a:latin typeface="Palatino Linotype"/>
                <a:cs typeface="Palatino Linotype"/>
              </a:rPr>
              <a:t> </a:t>
            </a:r>
            <a:r>
              <a:rPr sz="3400" i="1" dirty="0">
                <a:latin typeface="Palatino Linotype"/>
                <a:cs typeface="Palatino Linotype"/>
              </a:rPr>
              <a:t>&amp;</a:t>
            </a:r>
            <a:r>
              <a:rPr sz="3400" i="1" spc="-15" dirty="0">
                <a:latin typeface="Palatino Linotype"/>
                <a:cs typeface="Palatino Linotype"/>
              </a:rPr>
              <a:t> </a:t>
            </a:r>
            <a:r>
              <a:rPr sz="3400" i="1" spc="-25" dirty="0">
                <a:latin typeface="Palatino Linotype"/>
                <a:cs typeface="Palatino Linotype"/>
              </a:rPr>
              <a:t>MDP</a:t>
            </a:r>
            <a:endParaRPr sz="3400">
              <a:latin typeface="Palatino Linotype"/>
              <a:cs typeface="Palatino Linotype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335393" y="5767527"/>
            <a:ext cx="1578610" cy="56553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R="22860" algn="ctr">
              <a:lnSpc>
                <a:spcPts val="3300"/>
              </a:lnSpc>
              <a:spcBef>
                <a:spcPts val="110"/>
              </a:spcBef>
            </a:pPr>
            <a:endParaRPr sz="2800" dirty="0">
              <a:latin typeface="Palatino Linotype"/>
              <a:cs typeface="Palatino Linotype"/>
            </a:endParaRPr>
          </a:p>
          <a:p>
            <a:pPr marL="798195">
              <a:lnSpc>
                <a:spcPts val="1019"/>
              </a:lnSpc>
            </a:pPr>
            <a:endParaRPr sz="900" dirty="0">
              <a:latin typeface="Palatino Linotype"/>
              <a:cs typeface="Palatino Linotyp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436562" y="1565275"/>
          <a:ext cx="8218805" cy="39274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577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73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77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77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965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D8537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550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Palatino Linotype"/>
                          <a:cs typeface="Palatino Linotype"/>
                        </a:rPr>
                        <a:t>Alliance</a:t>
                      </a:r>
                      <a:endParaRPr sz="1800">
                        <a:latin typeface="Palatino Linotype"/>
                        <a:cs typeface="Palatino Linotype"/>
                      </a:endParaRPr>
                    </a:p>
                  </a:txBody>
                  <a:tcPr marL="0" marR="0" marT="1968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D853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50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Palatino Linotype"/>
                          <a:cs typeface="Palatino Linotype"/>
                        </a:rPr>
                        <a:t>Networking</a:t>
                      </a:r>
                      <a:endParaRPr sz="1800">
                        <a:latin typeface="Palatino Linotype"/>
                        <a:cs typeface="Palatino Linotype"/>
                      </a:endParaRPr>
                    </a:p>
                  </a:txBody>
                  <a:tcPr marL="0" marR="0" marT="1968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D8537"/>
                    </a:solidFill>
                  </a:tcPr>
                </a:tc>
                <a:tc>
                  <a:txBody>
                    <a:bodyPr/>
                    <a:lstStyle/>
                    <a:p>
                      <a:pPr marL="488315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Palatino Linotype"/>
                          <a:cs typeface="Palatino Linotype"/>
                        </a:rPr>
                        <a:t>Lead</a:t>
                      </a:r>
                      <a:r>
                        <a:rPr sz="1800" b="1" spc="-35" dirty="0">
                          <a:solidFill>
                            <a:srgbClr val="FFFFFF"/>
                          </a:solidFill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Palatino Linotype"/>
                          <a:cs typeface="Palatino Linotype"/>
                        </a:rPr>
                        <a:t>Firm</a:t>
                      </a:r>
                      <a:endParaRPr sz="1800">
                        <a:latin typeface="Palatino Linotype"/>
                        <a:cs typeface="Palatino Linotype"/>
                      </a:endParaRPr>
                    </a:p>
                    <a:p>
                      <a:pPr marL="384810">
                        <a:lnSpc>
                          <a:spcPct val="100000"/>
                        </a:lnSpc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Palatino Linotype"/>
                          <a:cs typeface="Palatino Linotype"/>
                        </a:rPr>
                        <a:t>Networking</a:t>
                      </a:r>
                      <a:endParaRPr sz="1800">
                        <a:latin typeface="Palatino Linotype"/>
                        <a:cs typeface="Palatino Linotype"/>
                      </a:endParaRPr>
                    </a:p>
                  </a:txBody>
                  <a:tcPr marL="0" marR="0" marT="596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D85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5680">
                <a:tc>
                  <a:txBody>
                    <a:bodyPr/>
                    <a:lstStyle/>
                    <a:p>
                      <a:pPr marL="68580" marR="133350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800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4.</a:t>
                      </a:r>
                      <a:r>
                        <a:rPr sz="1800" spc="110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800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Registration</a:t>
                      </a:r>
                      <a:r>
                        <a:rPr sz="1800" spc="135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800" spc="-50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– </a:t>
                      </a:r>
                      <a:r>
                        <a:rPr sz="1800" spc="-10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Centralised/Decentrali </a:t>
                      </a:r>
                      <a:r>
                        <a:rPr sz="1800" spc="-25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sed</a:t>
                      </a:r>
                      <a:endParaRPr sz="1800">
                        <a:latin typeface="Cambria"/>
                        <a:cs typeface="Cambria"/>
                      </a:endParaRPr>
                    </a:p>
                  </a:txBody>
                  <a:tcPr marL="0" marR="0" marT="717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Centralised</a:t>
                      </a:r>
                      <a:endParaRPr sz="1800">
                        <a:latin typeface="Cambria"/>
                        <a:cs typeface="Cambria"/>
                      </a:endParaRPr>
                    </a:p>
                  </a:txBody>
                  <a:tcPr marL="0" marR="0" marT="838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Centralised</a:t>
                      </a:r>
                      <a:endParaRPr sz="1800">
                        <a:latin typeface="Cambria"/>
                        <a:cs typeface="Cambria"/>
                      </a:endParaRPr>
                    </a:p>
                  </a:txBody>
                  <a:tcPr marL="0" marR="0" marT="838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43624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Centralised</a:t>
                      </a:r>
                      <a:endParaRPr sz="1800">
                        <a:latin typeface="Cambria"/>
                        <a:cs typeface="Cambria"/>
                      </a:endParaRPr>
                    </a:p>
                  </a:txBody>
                  <a:tcPr marL="0" marR="0" marT="838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9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723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800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5.</a:t>
                      </a:r>
                      <a:r>
                        <a:rPr sz="1800" spc="100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800" spc="60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Use</a:t>
                      </a:r>
                      <a:r>
                        <a:rPr sz="1800" spc="125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800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of</a:t>
                      </a:r>
                      <a:r>
                        <a:rPr sz="1800" spc="110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800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Firm’s</a:t>
                      </a:r>
                      <a:r>
                        <a:rPr sz="1800" spc="75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800" spc="-20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name</a:t>
                      </a:r>
                      <a:endParaRPr sz="1800">
                        <a:latin typeface="Cambria"/>
                        <a:cs typeface="Cambria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in</a:t>
                      </a:r>
                      <a:r>
                        <a:rPr sz="1800" spc="80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800" spc="45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Network</a:t>
                      </a:r>
                      <a:r>
                        <a:rPr sz="1800" spc="100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800" spc="-10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stationery</a:t>
                      </a:r>
                      <a:endParaRPr sz="1800">
                        <a:latin typeface="Cambria"/>
                        <a:cs typeface="Cambria"/>
                      </a:endParaRPr>
                    </a:p>
                  </a:txBody>
                  <a:tcPr marL="0" marR="0" marT="603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CE8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560"/>
                        </a:spcBef>
                      </a:pPr>
                      <a:r>
                        <a:rPr sz="1800" spc="65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Allowed</a:t>
                      </a:r>
                      <a:endParaRPr sz="1800">
                        <a:latin typeface="Cambria"/>
                        <a:cs typeface="Cambria"/>
                      </a:endParaRPr>
                    </a:p>
                  </a:txBody>
                  <a:tcPr marL="0" marR="0" marT="1981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C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60"/>
                        </a:spcBef>
                      </a:pPr>
                      <a:r>
                        <a:rPr sz="1800" spc="65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Allowed</a:t>
                      </a:r>
                      <a:endParaRPr sz="1800">
                        <a:latin typeface="Cambria"/>
                        <a:cs typeface="Cambria"/>
                      </a:endParaRPr>
                    </a:p>
                  </a:txBody>
                  <a:tcPr marL="0" marR="0" marT="1981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CE8"/>
                    </a:solidFill>
                  </a:tcPr>
                </a:tc>
                <a:tc>
                  <a:txBody>
                    <a:bodyPr/>
                    <a:lstStyle/>
                    <a:p>
                      <a:pPr marL="579755">
                        <a:lnSpc>
                          <a:spcPct val="100000"/>
                        </a:lnSpc>
                        <a:spcBef>
                          <a:spcPts val="1560"/>
                        </a:spcBef>
                      </a:pPr>
                      <a:r>
                        <a:rPr sz="1800" spc="65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Allowed</a:t>
                      </a:r>
                      <a:endParaRPr sz="1800">
                        <a:latin typeface="Cambria"/>
                        <a:cs typeface="Cambria"/>
                      </a:endParaRPr>
                    </a:p>
                  </a:txBody>
                  <a:tcPr marL="0" marR="0" marT="1981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C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5680">
                <a:tc>
                  <a:txBody>
                    <a:bodyPr/>
                    <a:lstStyle/>
                    <a:p>
                      <a:pPr marL="68580" marR="64516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1800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6.</a:t>
                      </a:r>
                      <a:r>
                        <a:rPr sz="1800" spc="55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800" spc="60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Use</a:t>
                      </a:r>
                      <a:r>
                        <a:rPr sz="1800" spc="85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800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of</a:t>
                      </a:r>
                      <a:r>
                        <a:rPr sz="1800" spc="75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800" spc="35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Network </a:t>
                      </a:r>
                      <a:r>
                        <a:rPr sz="1800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name</a:t>
                      </a:r>
                      <a:r>
                        <a:rPr sz="1800" spc="125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800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in</a:t>
                      </a:r>
                      <a:r>
                        <a:rPr sz="1800" spc="140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800" spc="-10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Firm’s stationery</a:t>
                      </a:r>
                      <a:endParaRPr sz="1800">
                        <a:latin typeface="Cambria"/>
                        <a:cs typeface="Cambria"/>
                      </a:endParaRPr>
                    </a:p>
                  </a:txBody>
                  <a:tcPr marL="0" marR="0" marT="730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800" spc="65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Allowed</a:t>
                      </a:r>
                      <a:endParaRPr sz="1800">
                        <a:latin typeface="Cambria"/>
                        <a:cs typeface="Cambria"/>
                      </a:endParaRPr>
                    </a:p>
                  </a:txBody>
                  <a:tcPr marL="0" marR="0" marT="844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spc="65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Allowed</a:t>
                      </a:r>
                      <a:endParaRPr sz="1800">
                        <a:latin typeface="Cambria"/>
                        <a:cs typeface="Cambria"/>
                      </a:endParaRPr>
                    </a:p>
                  </a:txBody>
                  <a:tcPr marL="0" marR="0" marT="844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579755">
                        <a:lnSpc>
                          <a:spcPct val="100000"/>
                        </a:lnSpc>
                      </a:pPr>
                      <a:r>
                        <a:rPr sz="1800" spc="65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Allowed</a:t>
                      </a:r>
                      <a:endParaRPr sz="1800">
                        <a:latin typeface="Cambria"/>
                        <a:cs typeface="Cambria"/>
                      </a:endParaRPr>
                    </a:p>
                  </a:txBody>
                  <a:tcPr marL="0" marR="0" marT="844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9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22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C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C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CE8"/>
                    </a:solidFill>
                  </a:tcPr>
                </a:tc>
                <a:tc>
                  <a:txBody>
                    <a:bodyPr/>
                    <a:lstStyle/>
                    <a:p>
                      <a:pPr marL="1104265">
                        <a:lnSpc>
                          <a:spcPct val="100000"/>
                        </a:lnSpc>
                        <a:spcBef>
                          <a:spcPts val="930"/>
                        </a:spcBef>
                      </a:pPr>
                      <a:r>
                        <a:rPr sz="1800" i="1" spc="-10" dirty="0">
                          <a:solidFill>
                            <a:srgbClr val="675A00"/>
                          </a:solidFill>
                          <a:latin typeface="Palatino Linotype"/>
                          <a:cs typeface="Palatino Linotype"/>
                        </a:rPr>
                        <a:t>Cont’d…</a:t>
                      </a:r>
                      <a:endParaRPr sz="1800">
                        <a:latin typeface="Palatino Linotype"/>
                        <a:cs typeface="Palatino Linotype"/>
                      </a:endParaRPr>
                    </a:p>
                  </a:txBody>
                  <a:tcPr marL="0" marR="0" marT="1181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C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3" name="object 3"/>
          <p:cNvGrpSpPr/>
          <p:nvPr/>
        </p:nvGrpSpPr>
        <p:grpSpPr>
          <a:xfrm>
            <a:off x="249936" y="618794"/>
            <a:ext cx="6679565" cy="955675"/>
            <a:chOff x="249936" y="618794"/>
            <a:chExt cx="6679565" cy="95567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9936" y="618794"/>
              <a:ext cx="863904" cy="95537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9015" y="1188656"/>
              <a:ext cx="6237478" cy="7143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1311" y="710133"/>
              <a:ext cx="3015741" cy="79684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84575" y="618794"/>
              <a:ext cx="882192" cy="95537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444240" y="710133"/>
              <a:ext cx="1979422" cy="79684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081015" y="771207"/>
              <a:ext cx="1848485" cy="690181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3820">
              <a:lnSpc>
                <a:spcPct val="100000"/>
              </a:lnSpc>
              <a:spcBef>
                <a:spcPts val="105"/>
              </a:spcBef>
            </a:pPr>
            <a:r>
              <a:rPr dirty="0"/>
              <a:t>C</a:t>
            </a:r>
            <a:r>
              <a:rPr sz="2800" dirty="0"/>
              <a:t>OMPARATIVE</a:t>
            </a:r>
            <a:r>
              <a:rPr sz="2800" spc="-50" dirty="0"/>
              <a:t> </a:t>
            </a:r>
            <a:r>
              <a:rPr dirty="0"/>
              <a:t>A</a:t>
            </a:r>
            <a:r>
              <a:rPr sz="2800" dirty="0"/>
              <a:t>NALYSIS</a:t>
            </a:r>
            <a:r>
              <a:rPr sz="2800" spc="50" dirty="0"/>
              <a:t> </a:t>
            </a:r>
            <a:r>
              <a:rPr sz="2400" spc="-10" dirty="0"/>
              <a:t>(Cont’d…)</a:t>
            </a:r>
            <a:endParaRPr sz="24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436562" y="1565275"/>
          <a:ext cx="8218805" cy="407034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577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73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77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77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816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D8537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885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Palatino Linotype"/>
                          <a:cs typeface="Palatino Linotype"/>
                        </a:rPr>
                        <a:t>Alliance</a:t>
                      </a:r>
                      <a:endParaRPr sz="1800">
                        <a:latin typeface="Palatino Linotype"/>
                        <a:cs typeface="Palatino Linotype"/>
                      </a:endParaRPr>
                    </a:p>
                  </a:txBody>
                  <a:tcPr marL="0" marR="0" marT="2393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D8537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885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Palatino Linotype"/>
                          <a:cs typeface="Palatino Linotype"/>
                        </a:rPr>
                        <a:t>Networking</a:t>
                      </a:r>
                      <a:endParaRPr sz="1800">
                        <a:latin typeface="Palatino Linotype"/>
                        <a:cs typeface="Palatino Linotype"/>
                      </a:endParaRPr>
                    </a:p>
                  </a:txBody>
                  <a:tcPr marL="0" marR="0" marT="2393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D8537"/>
                    </a:solidFill>
                  </a:tcPr>
                </a:tc>
                <a:tc>
                  <a:txBody>
                    <a:bodyPr/>
                    <a:lstStyle/>
                    <a:p>
                      <a:pPr marL="488315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Palatino Linotype"/>
                          <a:cs typeface="Palatino Linotype"/>
                        </a:rPr>
                        <a:t>Lead</a:t>
                      </a:r>
                      <a:r>
                        <a:rPr sz="1800" b="1" spc="-35" dirty="0">
                          <a:solidFill>
                            <a:srgbClr val="FFFFFF"/>
                          </a:solidFill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Palatino Linotype"/>
                          <a:cs typeface="Palatino Linotype"/>
                        </a:rPr>
                        <a:t>Firm</a:t>
                      </a:r>
                      <a:endParaRPr sz="1800">
                        <a:latin typeface="Palatino Linotype"/>
                        <a:cs typeface="Palatino Linotype"/>
                      </a:endParaRPr>
                    </a:p>
                    <a:p>
                      <a:pPr marL="384810">
                        <a:lnSpc>
                          <a:spcPct val="100000"/>
                        </a:lnSpc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Palatino Linotype"/>
                          <a:cs typeface="Palatino Linotype"/>
                        </a:rPr>
                        <a:t>Networking</a:t>
                      </a:r>
                      <a:endParaRPr sz="1800">
                        <a:latin typeface="Palatino Linotype"/>
                        <a:cs typeface="Palatino Linotype"/>
                      </a:endParaRPr>
                    </a:p>
                  </a:txBody>
                  <a:tcPr marL="0" marR="0" marT="1022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D85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1685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1800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7.</a:t>
                      </a:r>
                      <a:r>
                        <a:rPr sz="1800" spc="30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800" spc="60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Unique</a:t>
                      </a:r>
                      <a:r>
                        <a:rPr sz="1800" spc="50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800" spc="-10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Registration</a:t>
                      </a:r>
                      <a:endParaRPr sz="1800">
                        <a:latin typeface="Cambria"/>
                        <a:cs typeface="Cambria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1800" spc="40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Number</a:t>
                      </a:r>
                      <a:endParaRPr sz="1800">
                        <a:latin typeface="Cambria"/>
                        <a:cs typeface="Cambria"/>
                      </a:endParaRPr>
                    </a:p>
                  </a:txBody>
                  <a:tcPr marL="0" marR="0" marT="1028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1890"/>
                        </a:spcBef>
                      </a:pPr>
                      <a:r>
                        <a:rPr sz="1800" spc="175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ARN</a:t>
                      </a:r>
                      <a:endParaRPr sz="1800">
                        <a:latin typeface="Cambria"/>
                        <a:cs typeface="Cambria"/>
                      </a:endParaRPr>
                    </a:p>
                  </a:txBody>
                  <a:tcPr marL="0" marR="0" marT="2400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890"/>
                        </a:spcBef>
                      </a:pPr>
                      <a:r>
                        <a:rPr sz="1800" spc="175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NRN</a:t>
                      </a:r>
                      <a:endParaRPr sz="1800">
                        <a:latin typeface="Cambria"/>
                        <a:cs typeface="Cambria"/>
                      </a:endParaRPr>
                    </a:p>
                  </a:txBody>
                  <a:tcPr marL="0" marR="0" marT="2400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890"/>
                        </a:spcBef>
                      </a:pPr>
                      <a:r>
                        <a:rPr sz="1800" spc="175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NRN</a:t>
                      </a:r>
                      <a:endParaRPr sz="1800">
                        <a:latin typeface="Cambria"/>
                        <a:cs typeface="Cambria"/>
                      </a:endParaRPr>
                    </a:p>
                  </a:txBody>
                  <a:tcPr marL="0" marR="0" marT="2400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9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1685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1800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8.</a:t>
                      </a:r>
                      <a:r>
                        <a:rPr sz="1800" spc="190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800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Membership</a:t>
                      </a:r>
                      <a:r>
                        <a:rPr sz="1800" spc="225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800" spc="-25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of</a:t>
                      </a:r>
                      <a:endParaRPr sz="1800">
                        <a:latin typeface="Cambria"/>
                        <a:cs typeface="Cambria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multiple</a:t>
                      </a:r>
                      <a:r>
                        <a:rPr sz="1800" spc="345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800" spc="-10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networks</a:t>
                      </a:r>
                      <a:endParaRPr sz="1800">
                        <a:latin typeface="Cambria"/>
                        <a:cs typeface="Cambria"/>
                      </a:endParaRPr>
                    </a:p>
                  </a:txBody>
                  <a:tcPr marL="0" marR="0" marT="1028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C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89"/>
                        </a:spcBef>
                      </a:pPr>
                      <a:r>
                        <a:rPr sz="1800" spc="80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Not</a:t>
                      </a:r>
                      <a:r>
                        <a:rPr sz="1800" spc="65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800" spc="-10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allowed</a:t>
                      </a:r>
                      <a:endParaRPr sz="1800">
                        <a:latin typeface="Cambria"/>
                        <a:cs typeface="Cambria"/>
                      </a:endParaRPr>
                    </a:p>
                  </a:txBody>
                  <a:tcPr marL="0" marR="0" marT="24002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CE8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889"/>
                        </a:spcBef>
                      </a:pPr>
                      <a:r>
                        <a:rPr sz="1800" spc="80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Not </a:t>
                      </a:r>
                      <a:r>
                        <a:rPr sz="1800" spc="-10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allowed</a:t>
                      </a:r>
                      <a:endParaRPr sz="1800">
                        <a:latin typeface="Cambria"/>
                        <a:cs typeface="Cambria"/>
                      </a:endParaRPr>
                    </a:p>
                  </a:txBody>
                  <a:tcPr marL="0" marR="0" marT="24002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CE8"/>
                    </a:solidFill>
                  </a:tcPr>
                </a:tc>
                <a:tc>
                  <a:txBody>
                    <a:bodyPr/>
                    <a:lstStyle/>
                    <a:p>
                      <a:pPr marL="387985">
                        <a:lnSpc>
                          <a:spcPct val="100000"/>
                        </a:lnSpc>
                        <a:spcBef>
                          <a:spcPts val="1889"/>
                        </a:spcBef>
                      </a:pPr>
                      <a:r>
                        <a:rPr sz="1800" spc="80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Not </a:t>
                      </a:r>
                      <a:r>
                        <a:rPr sz="1800" spc="-10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allowed</a:t>
                      </a:r>
                      <a:endParaRPr sz="1800">
                        <a:latin typeface="Cambria"/>
                        <a:cs typeface="Cambria"/>
                      </a:endParaRPr>
                    </a:p>
                  </a:txBody>
                  <a:tcPr marL="0" marR="0" marT="24002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C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16965">
                <a:tc>
                  <a:txBody>
                    <a:bodyPr/>
                    <a:lstStyle/>
                    <a:p>
                      <a:pPr marL="68580" marR="334010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sz="1800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9.</a:t>
                      </a:r>
                      <a:r>
                        <a:rPr sz="1800" spc="114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800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Firm</a:t>
                      </a:r>
                      <a:r>
                        <a:rPr sz="1800" spc="95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800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with</a:t>
                      </a:r>
                      <a:r>
                        <a:rPr sz="1800" spc="114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800" spc="-10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majority </a:t>
                      </a:r>
                      <a:r>
                        <a:rPr sz="1800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common</a:t>
                      </a:r>
                      <a:r>
                        <a:rPr sz="1800" spc="180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800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partners</a:t>
                      </a:r>
                      <a:r>
                        <a:rPr sz="1800" spc="160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800" spc="-25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in </a:t>
                      </a:r>
                      <a:r>
                        <a:rPr sz="1800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different</a:t>
                      </a:r>
                      <a:r>
                        <a:rPr sz="1800" spc="165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800" spc="-10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network</a:t>
                      </a:r>
                      <a:endParaRPr sz="1800">
                        <a:latin typeface="Cambria"/>
                        <a:cs typeface="Cambria"/>
                      </a:endParaRPr>
                    </a:p>
                  </a:txBody>
                  <a:tcPr marL="0" marR="0" marT="133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4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spc="80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Not</a:t>
                      </a:r>
                      <a:r>
                        <a:rPr sz="1800" spc="65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800" spc="-10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allowed</a:t>
                      </a:r>
                      <a:endParaRPr sz="1800">
                        <a:latin typeface="Cambria"/>
                        <a:cs typeface="Cambria"/>
                      </a:endParaRPr>
                    </a:p>
                  </a:txBody>
                  <a:tcPr marL="0" marR="0" marT="1454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4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800" spc="80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Not </a:t>
                      </a:r>
                      <a:r>
                        <a:rPr sz="1800" spc="-10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allowed</a:t>
                      </a:r>
                      <a:endParaRPr sz="1800">
                        <a:latin typeface="Cambria"/>
                        <a:cs typeface="Cambria"/>
                      </a:endParaRPr>
                    </a:p>
                  </a:txBody>
                  <a:tcPr marL="0" marR="0" marT="1454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4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387985">
                        <a:lnSpc>
                          <a:spcPct val="100000"/>
                        </a:lnSpc>
                      </a:pPr>
                      <a:r>
                        <a:rPr sz="1800" spc="80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Not </a:t>
                      </a:r>
                      <a:r>
                        <a:rPr sz="1800" spc="-10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allowed</a:t>
                      </a:r>
                      <a:endParaRPr sz="1800">
                        <a:latin typeface="Cambria"/>
                        <a:cs typeface="Cambria"/>
                      </a:endParaRPr>
                    </a:p>
                  </a:txBody>
                  <a:tcPr marL="0" marR="0" marT="1454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9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83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C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C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CE8"/>
                    </a:solidFill>
                  </a:tcPr>
                </a:tc>
                <a:tc>
                  <a:txBody>
                    <a:bodyPr/>
                    <a:lstStyle/>
                    <a:p>
                      <a:pPr marL="1104265">
                        <a:lnSpc>
                          <a:spcPct val="100000"/>
                        </a:lnSpc>
                        <a:spcBef>
                          <a:spcPts val="1190"/>
                        </a:spcBef>
                      </a:pPr>
                      <a:r>
                        <a:rPr sz="1800" i="1" spc="-10" dirty="0">
                          <a:solidFill>
                            <a:srgbClr val="675A00"/>
                          </a:solidFill>
                          <a:latin typeface="Palatino Linotype"/>
                          <a:cs typeface="Palatino Linotype"/>
                        </a:rPr>
                        <a:t>Cont’d…</a:t>
                      </a:r>
                      <a:endParaRPr sz="1800">
                        <a:latin typeface="Palatino Linotype"/>
                        <a:cs typeface="Palatino Linotype"/>
                      </a:endParaRPr>
                    </a:p>
                  </a:txBody>
                  <a:tcPr marL="0" marR="0" marT="1511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C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3" name="object 3"/>
          <p:cNvGrpSpPr/>
          <p:nvPr/>
        </p:nvGrpSpPr>
        <p:grpSpPr>
          <a:xfrm>
            <a:off x="249936" y="618794"/>
            <a:ext cx="6679565" cy="955675"/>
            <a:chOff x="249936" y="618794"/>
            <a:chExt cx="6679565" cy="95567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9936" y="618794"/>
              <a:ext cx="863904" cy="95537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9015" y="1188656"/>
              <a:ext cx="6237478" cy="7143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1311" y="710133"/>
              <a:ext cx="3015741" cy="79684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84575" y="618794"/>
              <a:ext cx="882192" cy="95537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444240" y="710133"/>
              <a:ext cx="1979422" cy="79684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081015" y="771207"/>
              <a:ext cx="1848485" cy="690181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3820">
              <a:lnSpc>
                <a:spcPct val="100000"/>
              </a:lnSpc>
              <a:spcBef>
                <a:spcPts val="105"/>
              </a:spcBef>
            </a:pPr>
            <a:r>
              <a:rPr dirty="0"/>
              <a:t>C</a:t>
            </a:r>
            <a:r>
              <a:rPr sz="2800" dirty="0"/>
              <a:t>OMPARATIVE</a:t>
            </a:r>
            <a:r>
              <a:rPr sz="2800" spc="-50" dirty="0"/>
              <a:t> </a:t>
            </a:r>
            <a:r>
              <a:rPr dirty="0"/>
              <a:t>A</a:t>
            </a:r>
            <a:r>
              <a:rPr sz="2800" dirty="0"/>
              <a:t>NALYSIS</a:t>
            </a:r>
            <a:r>
              <a:rPr sz="2800" spc="50" dirty="0"/>
              <a:t> </a:t>
            </a:r>
            <a:r>
              <a:rPr sz="2400" spc="-10" dirty="0"/>
              <a:t>(Cont’d…)</a:t>
            </a:r>
            <a:endParaRPr sz="24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441325" y="1592325"/>
          <a:ext cx="8174355" cy="4064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564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5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12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212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394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D853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25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Palatino Linotype"/>
                          <a:cs typeface="Palatino Linotype"/>
                        </a:rPr>
                        <a:t>Alliance</a:t>
                      </a:r>
                      <a:endParaRPr sz="1800">
                        <a:latin typeface="Palatino Linotype"/>
                        <a:cs typeface="Palatino Linotype"/>
                      </a:endParaRPr>
                    </a:p>
                  </a:txBody>
                  <a:tcPr marL="0" marR="0" marT="168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D8537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1325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Palatino Linotype"/>
                          <a:cs typeface="Palatino Linotype"/>
                        </a:rPr>
                        <a:t>Network</a:t>
                      </a:r>
                      <a:endParaRPr sz="1800">
                        <a:latin typeface="Palatino Linotype"/>
                        <a:cs typeface="Palatino Linotype"/>
                      </a:endParaRPr>
                    </a:p>
                  </a:txBody>
                  <a:tcPr marL="0" marR="0" marT="168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D8537"/>
                    </a:solidFill>
                  </a:tcPr>
                </a:tc>
                <a:tc>
                  <a:txBody>
                    <a:bodyPr/>
                    <a:lstStyle/>
                    <a:p>
                      <a:pPr marL="48260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Palatino Linotype"/>
                          <a:cs typeface="Palatino Linotype"/>
                        </a:rPr>
                        <a:t>Lead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Palatino Linotype"/>
                          <a:cs typeface="Palatino Linotype"/>
                        </a:rPr>
                        <a:t>Firm</a:t>
                      </a:r>
                      <a:endParaRPr sz="1800">
                        <a:latin typeface="Palatino Linotype"/>
                        <a:cs typeface="Palatino Linotype"/>
                      </a:endParaRPr>
                    </a:p>
                    <a:p>
                      <a:pPr marL="375920">
                        <a:lnSpc>
                          <a:spcPct val="100000"/>
                        </a:lnSpc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Palatino Linotype"/>
                          <a:cs typeface="Palatino Linotype"/>
                        </a:rPr>
                        <a:t>Networking</a:t>
                      </a:r>
                      <a:endParaRPr sz="1800">
                        <a:latin typeface="Palatino Linotype"/>
                        <a:cs typeface="Palatino Linotype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D85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68580" marR="29146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10.</a:t>
                      </a:r>
                      <a:r>
                        <a:rPr sz="1800" spc="-5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800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Restrictions</a:t>
                      </a:r>
                      <a:r>
                        <a:rPr sz="1800" spc="-5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800" spc="-35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in </a:t>
                      </a:r>
                      <a:r>
                        <a:rPr sz="1800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practice</a:t>
                      </a:r>
                      <a:r>
                        <a:rPr sz="1800" spc="100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800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in</a:t>
                      </a:r>
                      <a:r>
                        <a:rPr sz="1800" spc="114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800" spc="-20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firm name</a:t>
                      </a:r>
                      <a:endParaRPr sz="1800">
                        <a:latin typeface="Cambria"/>
                        <a:cs typeface="Cambria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spc="100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NIL</a:t>
                      </a:r>
                      <a:endParaRPr sz="1800">
                        <a:latin typeface="Cambria"/>
                        <a:cs typeface="Cambria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95250" marR="8826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Subject</a:t>
                      </a:r>
                      <a:r>
                        <a:rPr sz="1800" spc="75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800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to</a:t>
                      </a:r>
                      <a:r>
                        <a:rPr sz="1800" spc="40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800" spc="-10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internal </a:t>
                      </a:r>
                      <a:r>
                        <a:rPr sz="1800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agreement</a:t>
                      </a:r>
                      <a:r>
                        <a:rPr sz="1800" spc="150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800" spc="-25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of </a:t>
                      </a:r>
                      <a:r>
                        <a:rPr sz="1800" spc="35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Network</a:t>
                      </a:r>
                      <a:endParaRPr sz="1800">
                        <a:latin typeface="Cambria"/>
                        <a:cs typeface="Cambria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95885" marR="87630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Subject</a:t>
                      </a:r>
                      <a:r>
                        <a:rPr sz="1800" spc="75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800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to</a:t>
                      </a:r>
                      <a:r>
                        <a:rPr sz="1800" spc="40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800" spc="-10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internal </a:t>
                      </a:r>
                      <a:r>
                        <a:rPr sz="1800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agreement</a:t>
                      </a:r>
                      <a:r>
                        <a:rPr sz="1800" spc="145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800" spc="-25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of </a:t>
                      </a:r>
                      <a:r>
                        <a:rPr sz="1800" spc="35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Network</a:t>
                      </a:r>
                      <a:endParaRPr sz="1800">
                        <a:latin typeface="Cambria"/>
                        <a:cs typeface="Cambria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9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68580" marR="30924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11.</a:t>
                      </a:r>
                      <a:r>
                        <a:rPr sz="1800" spc="-70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800" spc="-10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Empanelment </a:t>
                      </a:r>
                      <a:r>
                        <a:rPr sz="1800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by</a:t>
                      </a:r>
                      <a:r>
                        <a:rPr sz="1800" spc="125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800" spc="45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Individual </a:t>
                      </a:r>
                      <a:r>
                        <a:rPr sz="1800" spc="-10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Firms</a:t>
                      </a:r>
                      <a:endParaRPr sz="1800">
                        <a:latin typeface="Cambria"/>
                        <a:cs typeface="Cambria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C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spc="65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Allowed</a:t>
                      </a:r>
                      <a:endParaRPr sz="1800">
                        <a:latin typeface="Cambria"/>
                        <a:cs typeface="Cambria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C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1800" spc="65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Allowed</a:t>
                      </a:r>
                      <a:endParaRPr sz="1800">
                        <a:latin typeface="Cambria"/>
                        <a:cs typeface="Cambria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CE8"/>
                    </a:solidFill>
                  </a:tcPr>
                </a:tc>
                <a:tc>
                  <a:txBody>
                    <a:bodyPr/>
                    <a:lstStyle/>
                    <a:p>
                      <a:pPr marL="89535" marR="80645" indent="-63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55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Lead</a:t>
                      </a:r>
                      <a:r>
                        <a:rPr sz="1800" spc="90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800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Firm</a:t>
                      </a:r>
                      <a:r>
                        <a:rPr sz="1800" spc="85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800" spc="30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will </a:t>
                      </a:r>
                      <a:r>
                        <a:rPr sz="1800" spc="55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apply</a:t>
                      </a:r>
                      <a:r>
                        <a:rPr sz="1800" spc="110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800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on</a:t>
                      </a:r>
                      <a:r>
                        <a:rPr sz="1800" spc="125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800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behalf</a:t>
                      </a:r>
                      <a:r>
                        <a:rPr sz="1800" spc="135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800" spc="-25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of </a:t>
                      </a:r>
                      <a:r>
                        <a:rPr sz="1800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entire</a:t>
                      </a:r>
                      <a:r>
                        <a:rPr sz="1800" spc="-25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800" spc="35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Network</a:t>
                      </a:r>
                      <a:endParaRPr sz="1800">
                        <a:latin typeface="Cambria"/>
                        <a:cs typeface="Cambria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C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88720">
                <a:tc>
                  <a:txBody>
                    <a:bodyPr/>
                    <a:lstStyle/>
                    <a:p>
                      <a:pPr marL="68580" marR="95250">
                        <a:lnSpc>
                          <a:spcPct val="100000"/>
                        </a:lnSpc>
                        <a:spcBef>
                          <a:spcPts val="1335"/>
                        </a:spcBef>
                      </a:pPr>
                      <a:r>
                        <a:rPr sz="1600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12.</a:t>
                      </a:r>
                      <a:r>
                        <a:rPr sz="1600" spc="5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800" spc="135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ICAI</a:t>
                      </a:r>
                      <a:r>
                        <a:rPr sz="1800" spc="75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800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Efforts</a:t>
                      </a:r>
                      <a:r>
                        <a:rPr sz="1800" spc="60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800" spc="-25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for </a:t>
                      </a:r>
                      <a:r>
                        <a:rPr sz="1800" spc="-10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recognising </a:t>
                      </a:r>
                      <a:r>
                        <a:rPr sz="1800" spc="55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Combined</a:t>
                      </a:r>
                      <a:r>
                        <a:rPr sz="1800" spc="90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800" spc="-10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Strength</a:t>
                      </a:r>
                      <a:endParaRPr sz="1800">
                        <a:latin typeface="Cambria"/>
                        <a:cs typeface="Cambria"/>
                      </a:endParaRPr>
                    </a:p>
                  </a:txBody>
                  <a:tcPr marL="0" marR="0" marT="169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103505" marR="97790" indent="-2540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spc="140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No</a:t>
                      </a:r>
                      <a:r>
                        <a:rPr sz="1800" spc="85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800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effort</a:t>
                      </a:r>
                      <a:r>
                        <a:rPr sz="1800" spc="75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800" spc="-25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as </a:t>
                      </a:r>
                      <a:r>
                        <a:rPr sz="1800" spc="50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Alliance</a:t>
                      </a:r>
                      <a:r>
                        <a:rPr sz="1800" spc="40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800" spc="-25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is </a:t>
                      </a:r>
                      <a:r>
                        <a:rPr sz="1800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basically</a:t>
                      </a:r>
                      <a:r>
                        <a:rPr sz="1800" spc="150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800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for</a:t>
                      </a:r>
                      <a:r>
                        <a:rPr sz="1800" spc="150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800" spc="-25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non </a:t>
                      </a:r>
                      <a:r>
                        <a:rPr sz="1800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audit</a:t>
                      </a:r>
                      <a:r>
                        <a:rPr sz="1800" spc="210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800" spc="-10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services</a:t>
                      </a:r>
                      <a:endParaRPr sz="1800">
                        <a:latin typeface="Cambria"/>
                        <a:cs typeface="Cambria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42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3810" algn="ctr">
                        <a:lnSpc>
                          <a:spcPct val="100000"/>
                        </a:lnSpc>
                      </a:pPr>
                      <a:r>
                        <a:rPr sz="1800" spc="-25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Yes</a:t>
                      </a:r>
                      <a:endParaRPr sz="1800">
                        <a:latin typeface="Cambria"/>
                        <a:cs typeface="Cambria"/>
                      </a:endParaRPr>
                    </a:p>
                  </a:txBody>
                  <a:tcPr marL="0" marR="0" marT="180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42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5715" algn="ctr">
                        <a:lnSpc>
                          <a:spcPct val="100000"/>
                        </a:lnSpc>
                      </a:pPr>
                      <a:r>
                        <a:rPr sz="1800" spc="-25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Yes</a:t>
                      </a:r>
                      <a:endParaRPr sz="1800">
                        <a:latin typeface="Cambria"/>
                        <a:cs typeface="Cambria"/>
                      </a:endParaRPr>
                    </a:p>
                  </a:txBody>
                  <a:tcPr marL="0" marR="0" marT="180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9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703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C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C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CE8"/>
                    </a:solidFill>
                  </a:tcPr>
                </a:tc>
                <a:tc>
                  <a:txBody>
                    <a:bodyPr/>
                    <a:lstStyle/>
                    <a:p>
                      <a:pPr marL="1089025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800" i="1" spc="-10" dirty="0">
                          <a:solidFill>
                            <a:srgbClr val="292300"/>
                          </a:solidFill>
                          <a:latin typeface="Palatino Linotype"/>
                          <a:cs typeface="Palatino Linotype"/>
                        </a:rPr>
                        <a:t>Cont’d…</a:t>
                      </a:r>
                      <a:endParaRPr sz="1800">
                        <a:latin typeface="Palatino Linotype"/>
                        <a:cs typeface="Palatino Linotype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C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3" name="object 3"/>
          <p:cNvGrpSpPr/>
          <p:nvPr/>
        </p:nvGrpSpPr>
        <p:grpSpPr>
          <a:xfrm>
            <a:off x="249936" y="618794"/>
            <a:ext cx="6701155" cy="955675"/>
            <a:chOff x="249936" y="618794"/>
            <a:chExt cx="6701155" cy="95567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9936" y="618794"/>
              <a:ext cx="863904" cy="95537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9015" y="1188656"/>
              <a:ext cx="6258941" cy="7143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1311" y="710133"/>
              <a:ext cx="2924429" cy="79684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02863" y="618794"/>
              <a:ext cx="882192" cy="95537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462528" y="710133"/>
              <a:ext cx="1979422" cy="79684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102351" y="771207"/>
              <a:ext cx="1848484" cy="690181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3820">
              <a:lnSpc>
                <a:spcPct val="100000"/>
              </a:lnSpc>
              <a:spcBef>
                <a:spcPts val="105"/>
              </a:spcBef>
            </a:pPr>
            <a:r>
              <a:rPr dirty="0"/>
              <a:t>C</a:t>
            </a:r>
            <a:r>
              <a:rPr sz="2800" dirty="0"/>
              <a:t>OMPARATIVE</a:t>
            </a:r>
            <a:r>
              <a:rPr sz="2800" spc="90" dirty="0"/>
              <a:t> </a:t>
            </a:r>
            <a:r>
              <a:rPr dirty="0"/>
              <a:t>A</a:t>
            </a:r>
            <a:r>
              <a:rPr sz="2800" dirty="0"/>
              <a:t>NALYSIS</a:t>
            </a:r>
            <a:r>
              <a:rPr sz="2800" spc="80" dirty="0"/>
              <a:t> </a:t>
            </a:r>
            <a:r>
              <a:rPr sz="2400" spc="-10" dirty="0"/>
              <a:t>(Cont’d…)</a:t>
            </a:r>
            <a:endParaRPr sz="24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441325" y="1643126"/>
          <a:ext cx="8245475" cy="3992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755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30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96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96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918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D853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25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Palatino Linotype"/>
                          <a:cs typeface="Palatino Linotype"/>
                        </a:rPr>
                        <a:t>Alliance</a:t>
                      </a:r>
                      <a:endParaRPr sz="1800">
                        <a:latin typeface="Palatino Linotype"/>
                        <a:cs typeface="Palatino Linotype"/>
                      </a:endParaRPr>
                    </a:p>
                  </a:txBody>
                  <a:tcPr marL="0" marR="0" marT="2444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D8537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925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Palatino Linotype"/>
                          <a:cs typeface="Palatino Linotype"/>
                        </a:rPr>
                        <a:t>Network</a:t>
                      </a:r>
                      <a:endParaRPr sz="1800">
                        <a:latin typeface="Palatino Linotype"/>
                        <a:cs typeface="Palatino Linotype"/>
                      </a:endParaRPr>
                    </a:p>
                  </a:txBody>
                  <a:tcPr marL="0" marR="0" marT="2444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D8537"/>
                    </a:solidFill>
                  </a:tcPr>
                </a:tc>
                <a:tc>
                  <a:txBody>
                    <a:bodyPr/>
                    <a:lstStyle/>
                    <a:p>
                      <a:pPr marL="491490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Palatino Linotype"/>
                          <a:cs typeface="Palatino Linotype"/>
                        </a:rPr>
                        <a:t>Lead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Palatino Linotype"/>
                          <a:cs typeface="Palatino Linotype"/>
                        </a:rPr>
                        <a:t> Firm</a:t>
                      </a:r>
                      <a:endParaRPr sz="1800">
                        <a:latin typeface="Palatino Linotype"/>
                        <a:cs typeface="Palatino Linotype"/>
                      </a:endParaRPr>
                    </a:p>
                    <a:p>
                      <a:pPr marL="384810">
                        <a:lnSpc>
                          <a:spcPct val="100000"/>
                        </a:lnSpc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Palatino Linotype"/>
                          <a:cs typeface="Palatino Linotype"/>
                        </a:rPr>
                        <a:t>Networking</a:t>
                      </a:r>
                      <a:endParaRPr sz="1800">
                        <a:latin typeface="Palatino Linotype"/>
                        <a:cs typeface="Palatino Linotype"/>
                      </a:endParaRPr>
                    </a:p>
                  </a:txBody>
                  <a:tcPr marL="0" marR="0" marT="1073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D85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1845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sz="1800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13.</a:t>
                      </a:r>
                      <a:r>
                        <a:rPr sz="1800" spc="-65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800" spc="-10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Internal/</a:t>
                      </a:r>
                      <a:endParaRPr sz="1800">
                        <a:latin typeface="Cambria"/>
                        <a:cs typeface="Cambria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Statutory</a:t>
                      </a:r>
                      <a:r>
                        <a:rPr sz="1800" spc="165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800" spc="40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Conflict</a:t>
                      </a:r>
                      <a:endParaRPr sz="1800">
                        <a:latin typeface="Cambria"/>
                        <a:cs typeface="Cambria"/>
                      </a:endParaRPr>
                    </a:p>
                  </a:txBody>
                  <a:tcPr marL="0" marR="0" marT="1073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30"/>
                        </a:spcBef>
                      </a:pPr>
                      <a:r>
                        <a:rPr sz="1800" spc="80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Not </a:t>
                      </a:r>
                      <a:r>
                        <a:rPr sz="1800" spc="65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Allowed</a:t>
                      </a:r>
                      <a:endParaRPr sz="1800">
                        <a:latin typeface="Cambria"/>
                        <a:cs typeface="Cambria"/>
                      </a:endParaRPr>
                    </a:p>
                  </a:txBody>
                  <a:tcPr marL="0" marR="0" marT="2451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30"/>
                        </a:spcBef>
                      </a:pPr>
                      <a:r>
                        <a:rPr sz="1800" spc="80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Not </a:t>
                      </a:r>
                      <a:r>
                        <a:rPr sz="1800" spc="65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Allowed</a:t>
                      </a:r>
                      <a:endParaRPr sz="1800">
                        <a:latin typeface="Cambria"/>
                        <a:cs typeface="Cambria"/>
                      </a:endParaRPr>
                    </a:p>
                  </a:txBody>
                  <a:tcPr marL="0" marR="0" marT="2451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356870">
                        <a:lnSpc>
                          <a:spcPct val="100000"/>
                        </a:lnSpc>
                        <a:spcBef>
                          <a:spcPts val="1930"/>
                        </a:spcBef>
                      </a:pPr>
                      <a:r>
                        <a:rPr sz="1800" spc="80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Not </a:t>
                      </a:r>
                      <a:r>
                        <a:rPr sz="1800" spc="65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Allowed</a:t>
                      </a:r>
                      <a:endParaRPr sz="1800">
                        <a:latin typeface="Cambria"/>
                        <a:cs typeface="Cambria"/>
                      </a:endParaRPr>
                    </a:p>
                  </a:txBody>
                  <a:tcPr marL="0" marR="0" marT="2451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9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1845">
                <a:tc>
                  <a:txBody>
                    <a:bodyPr/>
                    <a:lstStyle/>
                    <a:p>
                      <a:pPr marL="68580" marR="217170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800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14.</a:t>
                      </a:r>
                      <a:r>
                        <a:rPr sz="1800" spc="30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800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Rotation</a:t>
                      </a:r>
                      <a:r>
                        <a:rPr sz="1800" spc="60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800" spc="-10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inside network</a:t>
                      </a:r>
                      <a:endParaRPr sz="1800">
                        <a:latin typeface="Cambria"/>
                        <a:cs typeface="Cambria"/>
                      </a:endParaRPr>
                    </a:p>
                  </a:txBody>
                  <a:tcPr marL="0" marR="0" marT="1079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C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30"/>
                        </a:spcBef>
                      </a:pPr>
                      <a:r>
                        <a:rPr sz="1800" spc="80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Not </a:t>
                      </a:r>
                      <a:r>
                        <a:rPr sz="1800" spc="65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Allowed</a:t>
                      </a:r>
                      <a:endParaRPr sz="1800">
                        <a:latin typeface="Cambria"/>
                        <a:cs typeface="Cambria"/>
                      </a:endParaRPr>
                    </a:p>
                  </a:txBody>
                  <a:tcPr marL="0" marR="0" marT="2451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C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30"/>
                        </a:spcBef>
                      </a:pPr>
                      <a:r>
                        <a:rPr sz="1800" spc="80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Not </a:t>
                      </a:r>
                      <a:r>
                        <a:rPr sz="1800" spc="65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Allowed</a:t>
                      </a:r>
                      <a:endParaRPr sz="1800">
                        <a:latin typeface="Cambria"/>
                        <a:cs typeface="Cambria"/>
                      </a:endParaRPr>
                    </a:p>
                  </a:txBody>
                  <a:tcPr marL="0" marR="0" marT="2451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CE8"/>
                    </a:solidFill>
                  </a:tcPr>
                </a:tc>
                <a:tc>
                  <a:txBody>
                    <a:bodyPr/>
                    <a:lstStyle/>
                    <a:p>
                      <a:pPr marL="356870">
                        <a:lnSpc>
                          <a:spcPct val="100000"/>
                        </a:lnSpc>
                        <a:spcBef>
                          <a:spcPts val="1930"/>
                        </a:spcBef>
                      </a:pPr>
                      <a:r>
                        <a:rPr sz="1800" spc="80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Not </a:t>
                      </a:r>
                      <a:r>
                        <a:rPr sz="1800" spc="65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Allowed</a:t>
                      </a:r>
                      <a:endParaRPr sz="1800">
                        <a:latin typeface="Cambria"/>
                        <a:cs typeface="Cambria"/>
                      </a:endParaRPr>
                    </a:p>
                  </a:txBody>
                  <a:tcPr marL="0" marR="0" marT="2451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C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131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3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15.</a:t>
                      </a:r>
                      <a:r>
                        <a:rPr sz="1800" spc="-70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800" spc="-10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Referral</a:t>
                      </a:r>
                      <a:endParaRPr sz="1800">
                        <a:latin typeface="Cambria"/>
                        <a:cs typeface="Cambria"/>
                      </a:endParaRPr>
                    </a:p>
                  </a:txBody>
                  <a:tcPr marL="0" marR="0" marT="1435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3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spc="65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Allowed</a:t>
                      </a:r>
                      <a:endParaRPr sz="1800">
                        <a:latin typeface="Cambria"/>
                        <a:cs typeface="Cambria"/>
                      </a:endParaRPr>
                    </a:p>
                  </a:txBody>
                  <a:tcPr marL="0" marR="0" marT="1435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3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800" spc="65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Allowed</a:t>
                      </a:r>
                      <a:endParaRPr sz="1800">
                        <a:latin typeface="Cambria"/>
                        <a:cs typeface="Cambria"/>
                      </a:endParaRPr>
                    </a:p>
                  </a:txBody>
                  <a:tcPr marL="0" marR="0" marT="1435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3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582930">
                        <a:lnSpc>
                          <a:spcPct val="100000"/>
                        </a:lnSpc>
                      </a:pPr>
                      <a:r>
                        <a:rPr sz="1800" spc="65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Allowed</a:t>
                      </a:r>
                      <a:endParaRPr sz="1800">
                        <a:latin typeface="Cambria"/>
                        <a:cs typeface="Cambria"/>
                      </a:endParaRPr>
                    </a:p>
                  </a:txBody>
                  <a:tcPr marL="0" marR="0" marT="1435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9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41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C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C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CE8"/>
                    </a:solidFill>
                  </a:tcPr>
                </a:tc>
                <a:tc>
                  <a:txBody>
                    <a:bodyPr/>
                    <a:lstStyle/>
                    <a:p>
                      <a:pPr marL="1107440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800" i="1" spc="-10" dirty="0">
                          <a:solidFill>
                            <a:srgbClr val="292300"/>
                          </a:solidFill>
                          <a:latin typeface="Palatino Linotype"/>
                          <a:cs typeface="Palatino Linotype"/>
                        </a:rPr>
                        <a:t>Cont’d…</a:t>
                      </a:r>
                      <a:endParaRPr sz="1800">
                        <a:latin typeface="Palatino Linotype"/>
                        <a:cs typeface="Palatino Linotype"/>
                      </a:endParaRPr>
                    </a:p>
                  </a:txBody>
                  <a:tcPr marL="0" marR="0" marT="990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C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3" name="object 3"/>
          <p:cNvGrpSpPr/>
          <p:nvPr/>
        </p:nvGrpSpPr>
        <p:grpSpPr>
          <a:xfrm>
            <a:off x="292608" y="673658"/>
            <a:ext cx="6679565" cy="955675"/>
            <a:chOff x="292608" y="673658"/>
            <a:chExt cx="6679565" cy="95567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2608" y="673658"/>
              <a:ext cx="863904" cy="95537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1688" y="1243520"/>
              <a:ext cx="6237477" cy="7143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3984" y="764997"/>
              <a:ext cx="3015741" cy="79684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27247" y="673658"/>
              <a:ext cx="882205" cy="95537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486912" y="764997"/>
              <a:ext cx="1979422" cy="79684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123687" y="826071"/>
              <a:ext cx="1848485" cy="690181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552094" y="765429"/>
            <a:ext cx="6214745" cy="544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C</a:t>
            </a:r>
            <a:r>
              <a:rPr sz="2800" dirty="0"/>
              <a:t>OMPARATIVE</a:t>
            </a:r>
            <a:r>
              <a:rPr sz="2800" spc="-50" dirty="0"/>
              <a:t> </a:t>
            </a:r>
            <a:r>
              <a:rPr dirty="0"/>
              <a:t>A</a:t>
            </a:r>
            <a:r>
              <a:rPr sz="2800" dirty="0"/>
              <a:t>NALYSIS</a:t>
            </a:r>
            <a:r>
              <a:rPr sz="2800" spc="35" dirty="0"/>
              <a:t> </a:t>
            </a:r>
            <a:r>
              <a:rPr sz="2400" spc="-10" dirty="0"/>
              <a:t>(Cont’d…)</a:t>
            </a:r>
            <a:endParaRPr sz="24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441325" y="1643126"/>
          <a:ext cx="8285480" cy="3992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95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69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34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98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918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D8537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925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Palatino Linotype"/>
                          <a:cs typeface="Palatino Linotype"/>
                        </a:rPr>
                        <a:t>Alliance</a:t>
                      </a:r>
                      <a:endParaRPr sz="1800">
                        <a:latin typeface="Palatino Linotype"/>
                        <a:cs typeface="Palatino Linotype"/>
                      </a:endParaRPr>
                    </a:p>
                  </a:txBody>
                  <a:tcPr marL="0" marR="0" marT="2444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D8537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925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Palatino Linotype"/>
                          <a:cs typeface="Palatino Linotype"/>
                        </a:rPr>
                        <a:t>Network</a:t>
                      </a:r>
                      <a:endParaRPr sz="1800">
                        <a:latin typeface="Palatino Linotype"/>
                        <a:cs typeface="Palatino Linotype"/>
                      </a:endParaRPr>
                    </a:p>
                  </a:txBody>
                  <a:tcPr marL="0" marR="0" marT="2444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D8537"/>
                    </a:solidFill>
                  </a:tcPr>
                </a:tc>
                <a:tc>
                  <a:txBody>
                    <a:bodyPr/>
                    <a:lstStyle/>
                    <a:p>
                      <a:pPr marL="619760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Palatino Linotype"/>
                          <a:cs typeface="Palatino Linotype"/>
                        </a:rPr>
                        <a:t>Lead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Palatino Linotype"/>
                          <a:cs typeface="Palatino Linotype"/>
                        </a:rPr>
                        <a:t> Firm</a:t>
                      </a:r>
                      <a:endParaRPr sz="1800">
                        <a:latin typeface="Palatino Linotype"/>
                        <a:cs typeface="Palatino Linotype"/>
                      </a:endParaRPr>
                    </a:p>
                    <a:p>
                      <a:pPr marL="516255">
                        <a:lnSpc>
                          <a:spcPct val="100000"/>
                        </a:lnSpc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Palatino Linotype"/>
                          <a:cs typeface="Palatino Linotype"/>
                        </a:rPr>
                        <a:t>Networking</a:t>
                      </a:r>
                      <a:endParaRPr sz="1800">
                        <a:latin typeface="Palatino Linotype"/>
                        <a:cs typeface="Palatino Linotype"/>
                      </a:endParaRPr>
                    </a:p>
                  </a:txBody>
                  <a:tcPr marL="0" marR="0" marT="1073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D85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1845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sz="1800" dirty="0">
                          <a:latin typeface="Cambria"/>
                          <a:cs typeface="Cambria"/>
                        </a:rPr>
                        <a:t>16.</a:t>
                      </a:r>
                      <a:r>
                        <a:rPr sz="1800" spc="105" dirty="0">
                          <a:latin typeface="Cambria"/>
                          <a:cs typeface="Cambria"/>
                        </a:rPr>
                        <a:t>  </a:t>
                      </a:r>
                      <a:r>
                        <a:rPr sz="1800" dirty="0">
                          <a:latin typeface="Cambria"/>
                          <a:cs typeface="Cambria"/>
                        </a:rPr>
                        <a:t>Sharing</a:t>
                      </a:r>
                      <a:r>
                        <a:rPr sz="1800" spc="6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800" dirty="0">
                          <a:latin typeface="Cambria"/>
                          <a:cs typeface="Cambria"/>
                        </a:rPr>
                        <a:t>of</a:t>
                      </a:r>
                      <a:r>
                        <a:rPr sz="1800" spc="1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800" spc="-20" dirty="0">
                          <a:latin typeface="Cambria"/>
                          <a:cs typeface="Cambria"/>
                        </a:rPr>
                        <a:t>Fees/</a:t>
                      </a:r>
                      <a:endParaRPr sz="1800">
                        <a:latin typeface="Cambria"/>
                        <a:cs typeface="Cambria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-10" dirty="0">
                          <a:latin typeface="Cambria"/>
                          <a:cs typeface="Cambria"/>
                        </a:rPr>
                        <a:t>Profits</a:t>
                      </a:r>
                      <a:endParaRPr sz="1800">
                        <a:latin typeface="Cambria"/>
                        <a:cs typeface="Cambria"/>
                      </a:endParaRPr>
                    </a:p>
                  </a:txBody>
                  <a:tcPr marL="0" marR="0" marT="1073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930"/>
                        </a:spcBef>
                      </a:pPr>
                      <a:r>
                        <a:rPr sz="1800" spc="65" dirty="0">
                          <a:latin typeface="Cambria"/>
                          <a:cs typeface="Cambria"/>
                        </a:rPr>
                        <a:t>Allowed</a:t>
                      </a:r>
                      <a:endParaRPr sz="1800">
                        <a:latin typeface="Cambria"/>
                        <a:cs typeface="Cambria"/>
                      </a:endParaRPr>
                    </a:p>
                  </a:txBody>
                  <a:tcPr marL="0" marR="0" marT="2451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930"/>
                        </a:spcBef>
                      </a:pPr>
                      <a:r>
                        <a:rPr sz="1800" spc="65" dirty="0">
                          <a:latin typeface="Cambria"/>
                          <a:cs typeface="Cambria"/>
                        </a:rPr>
                        <a:t>Allowed</a:t>
                      </a:r>
                      <a:endParaRPr sz="1800">
                        <a:latin typeface="Cambria"/>
                        <a:cs typeface="Cambria"/>
                      </a:endParaRPr>
                    </a:p>
                  </a:txBody>
                  <a:tcPr marL="0" marR="0" marT="2451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711200">
                        <a:lnSpc>
                          <a:spcPct val="100000"/>
                        </a:lnSpc>
                        <a:spcBef>
                          <a:spcPts val="1930"/>
                        </a:spcBef>
                      </a:pPr>
                      <a:r>
                        <a:rPr sz="1800" spc="65" dirty="0">
                          <a:latin typeface="Cambria"/>
                          <a:cs typeface="Cambria"/>
                        </a:rPr>
                        <a:t>Allowed</a:t>
                      </a:r>
                      <a:endParaRPr sz="1800">
                        <a:latin typeface="Cambria"/>
                        <a:cs typeface="Cambria"/>
                      </a:endParaRPr>
                    </a:p>
                  </a:txBody>
                  <a:tcPr marL="0" marR="0" marT="2451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9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1845">
                <a:tc>
                  <a:txBody>
                    <a:bodyPr/>
                    <a:lstStyle/>
                    <a:p>
                      <a:pPr marL="68580" marR="196215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800" dirty="0">
                          <a:latin typeface="Cambria"/>
                          <a:cs typeface="Cambria"/>
                        </a:rPr>
                        <a:t>17.</a:t>
                      </a:r>
                      <a:r>
                        <a:rPr sz="1800" spc="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800" spc="45" dirty="0">
                          <a:latin typeface="Cambria"/>
                          <a:cs typeface="Cambria"/>
                        </a:rPr>
                        <a:t>Network</a:t>
                      </a:r>
                      <a:r>
                        <a:rPr sz="1800" spc="3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800" dirty="0">
                          <a:latin typeface="Cambria"/>
                          <a:cs typeface="Cambria"/>
                        </a:rPr>
                        <a:t>Bye</a:t>
                      </a:r>
                      <a:r>
                        <a:rPr sz="1800" spc="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800" spc="80" dirty="0">
                          <a:latin typeface="Cambria"/>
                          <a:cs typeface="Cambria"/>
                        </a:rPr>
                        <a:t>Laws/ </a:t>
                      </a:r>
                      <a:r>
                        <a:rPr sz="1800" spc="-10" dirty="0">
                          <a:latin typeface="Cambria"/>
                          <a:cs typeface="Cambria"/>
                        </a:rPr>
                        <a:t>Agreement</a:t>
                      </a:r>
                      <a:endParaRPr sz="1800">
                        <a:latin typeface="Cambria"/>
                        <a:cs typeface="Cambria"/>
                      </a:endParaRPr>
                    </a:p>
                  </a:txBody>
                  <a:tcPr marL="0" marR="0" marT="1079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CE8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930"/>
                        </a:spcBef>
                      </a:pPr>
                      <a:r>
                        <a:rPr sz="1800" spc="40" dirty="0">
                          <a:latin typeface="Cambria"/>
                          <a:cs typeface="Cambria"/>
                        </a:rPr>
                        <a:t>Mandatory</a:t>
                      </a:r>
                      <a:endParaRPr sz="1800">
                        <a:latin typeface="Cambria"/>
                        <a:cs typeface="Cambria"/>
                      </a:endParaRPr>
                    </a:p>
                  </a:txBody>
                  <a:tcPr marL="0" marR="0" marT="2451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CE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930"/>
                        </a:spcBef>
                      </a:pPr>
                      <a:r>
                        <a:rPr sz="1800" spc="40" dirty="0">
                          <a:latin typeface="Cambria"/>
                          <a:cs typeface="Cambria"/>
                        </a:rPr>
                        <a:t>Mandatory</a:t>
                      </a:r>
                      <a:endParaRPr sz="1800">
                        <a:latin typeface="Cambria"/>
                        <a:cs typeface="Cambria"/>
                      </a:endParaRPr>
                    </a:p>
                  </a:txBody>
                  <a:tcPr marL="0" marR="0" marT="2451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CE8"/>
                    </a:solidFill>
                  </a:tcPr>
                </a:tc>
                <a:tc>
                  <a:txBody>
                    <a:bodyPr/>
                    <a:lstStyle/>
                    <a:p>
                      <a:pPr marL="580390">
                        <a:lnSpc>
                          <a:spcPct val="100000"/>
                        </a:lnSpc>
                        <a:spcBef>
                          <a:spcPts val="1930"/>
                        </a:spcBef>
                      </a:pPr>
                      <a:r>
                        <a:rPr sz="1800" spc="40" dirty="0">
                          <a:latin typeface="Cambria"/>
                          <a:cs typeface="Cambria"/>
                        </a:rPr>
                        <a:t>Mandatory</a:t>
                      </a:r>
                      <a:endParaRPr sz="1800">
                        <a:latin typeface="Cambria"/>
                        <a:cs typeface="Cambria"/>
                      </a:endParaRPr>
                    </a:p>
                  </a:txBody>
                  <a:tcPr marL="0" marR="0" marT="2451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C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13155">
                <a:tc>
                  <a:txBody>
                    <a:bodyPr/>
                    <a:lstStyle/>
                    <a:p>
                      <a:pPr marL="68580" marR="411480">
                        <a:lnSpc>
                          <a:spcPct val="100000"/>
                        </a:lnSpc>
                        <a:spcBef>
                          <a:spcPts val="1040"/>
                        </a:spcBef>
                      </a:pPr>
                      <a:r>
                        <a:rPr sz="1800" dirty="0">
                          <a:latin typeface="Cambria"/>
                          <a:cs typeface="Cambria"/>
                        </a:rPr>
                        <a:t>18.</a:t>
                      </a:r>
                      <a:r>
                        <a:rPr sz="1800" spc="10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800" dirty="0">
                          <a:latin typeface="Cambria"/>
                          <a:cs typeface="Cambria"/>
                        </a:rPr>
                        <a:t>Submission</a:t>
                      </a:r>
                      <a:r>
                        <a:rPr sz="1800" spc="14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800" dirty="0">
                          <a:latin typeface="Cambria"/>
                          <a:cs typeface="Cambria"/>
                        </a:rPr>
                        <a:t>of</a:t>
                      </a:r>
                      <a:r>
                        <a:rPr sz="1800" spc="1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800" spc="-25" dirty="0">
                          <a:latin typeface="Cambria"/>
                          <a:cs typeface="Cambria"/>
                        </a:rPr>
                        <a:t>Bye </a:t>
                      </a:r>
                      <a:r>
                        <a:rPr sz="1800" spc="114" dirty="0">
                          <a:latin typeface="Cambria"/>
                          <a:cs typeface="Cambria"/>
                        </a:rPr>
                        <a:t>Law/</a:t>
                      </a:r>
                      <a:r>
                        <a:rPr sz="1800" spc="18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800" dirty="0">
                          <a:latin typeface="Cambria"/>
                          <a:cs typeface="Cambria"/>
                        </a:rPr>
                        <a:t>Agreement</a:t>
                      </a:r>
                      <a:r>
                        <a:rPr sz="1800" spc="2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800" spc="-25" dirty="0">
                          <a:latin typeface="Cambria"/>
                          <a:cs typeface="Cambria"/>
                        </a:rPr>
                        <a:t>to </a:t>
                      </a:r>
                      <a:r>
                        <a:rPr sz="1800" spc="114" dirty="0">
                          <a:latin typeface="Cambria"/>
                          <a:cs typeface="Cambria"/>
                        </a:rPr>
                        <a:t>ICAI</a:t>
                      </a:r>
                      <a:endParaRPr sz="1800">
                        <a:latin typeface="Cambria"/>
                        <a:cs typeface="Cambria"/>
                      </a:endParaRPr>
                    </a:p>
                  </a:txBody>
                  <a:tcPr marL="0" marR="0" marT="132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3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800" spc="40" dirty="0">
                          <a:latin typeface="Cambria"/>
                          <a:cs typeface="Cambria"/>
                        </a:rPr>
                        <a:t>Mandatory</a:t>
                      </a:r>
                      <a:endParaRPr sz="1800">
                        <a:latin typeface="Cambria"/>
                        <a:cs typeface="Cambria"/>
                      </a:endParaRPr>
                    </a:p>
                  </a:txBody>
                  <a:tcPr marL="0" marR="0" marT="1435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3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800" spc="40" dirty="0">
                          <a:latin typeface="Cambria"/>
                          <a:cs typeface="Cambria"/>
                        </a:rPr>
                        <a:t>Mandatory</a:t>
                      </a:r>
                      <a:endParaRPr sz="1800">
                        <a:latin typeface="Cambria"/>
                        <a:cs typeface="Cambria"/>
                      </a:endParaRPr>
                    </a:p>
                  </a:txBody>
                  <a:tcPr marL="0" marR="0" marT="1435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3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580390">
                        <a:lnSpc>
                          <a:spcPct val="100000"/>
                        </a:lnSpc>
                      </a:pPr>
                      <a:r>
                        <a:rPr sz="1800" spc="40" dirty="0">
                          <a:latin typeface="Cambria"/>
                          <a:cs typeface="Cambria"/>
                        </a:rPr>
                        <a:t>Mandatory</a:t>
                      </a:r>
                      <a:endParaRPr sz="1800">
                        <a:latin typeface="Cambria"/>
                        <a:cs typeface="Cambria"/>
                      </a:endParaRPr>
                    </a:p>
                  </a:txBody>
                  <a:tcPr marL="0" marR="0" marT="1435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9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41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C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C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CE8"/>
                    </a:solidFill>
                  </a:tcPr>
                </a:tc>
                <a:tc>
                  <a:txBody>
                    <a:bodyPr/>
                    <a:lstStyle/>
                    <a:p>
                      <a:pPr marL="1366520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800" i="1" spc="-10" dirty="0">
                          <a:latin typeface="Palatino Linotype"/>
                          <a:cs typeface="Palatino Linotype"/>
                        </a:rPr>
                        <a:t>Cont’d…</a:t>
                      </a:r>
                      <a:endParaRPr sz="1800">
                        <a:latin typeface="Palatino Linotype"/>
                        <a:cs typeface="Palatino Linotype"/>
                      </a:endParaRPr>
                    </a:p>
                  </a:txBody>
                  <a:tcPr marL="0" marR="0" marT="990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C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3" name="object 3"/>
          <p:cNvGrpSpPr/>
          <p:nvPr/>
        </p:nvGrpSpPr>
        <p:grpSpPr>
          <a:xfrm>
            <a:off x="249936" y="618794"/>
            <a:ext cx="6701155" cy="955675"/>
            <a:chOff x="249936" y="618794"/>
            <a:chExt cx="6701155" cy="95567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9936" y="618794"/>
              <a:ext cx="863904" cy="95537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9015" y="1188656"/>
              <a:ext cx="6258941" cy="7143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1311" y="710133"/>
              <a:ext cx="2924429" cy="79684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02863" y="618794"/>
              <a:ext cx="882192" cy="95537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462528" y="710133"/>
              <a:ext cx="1979422" cy="79684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102351" y="771207"/>
              <a:ext cx="1848484" cy="690181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3820">
              <a:lnSpc>
                <a:spcPct val="100000"/>
              </a:lnSpc>
              <a:spcBef>
                <a:spcPts val="105"/>
              </a:spcBef>
            </a:pPr>
            <a:r>
              <a:rPr dirty="0"/>
              <a:t>C</a:t>
            </a:r>
            <a:r>
              <a:rPr sz="2800" dirty="0"/>
              <a:t>OMPARATIVE</a:t>
            </a:r>
            <a:r>
              <a:rPr sz="2800" spc="90" dirty="0"/>
              <a:t> </a:t>
            </a:r>
            <a:r>
              <a:rPr dirty="0"/>
              <a:t>A</a:t>
            </a:r>
            <a:r>
              <a:rPr sz="2800" dirty="0"/>
              <a:t>NALYSIS</a:t>
            </a:r>
            <a:r>
              <a:rPr sz="2800" spc="80" dirty="0"/>
              <a:t> </a:t>
            </a:r>
            <a:r>
              <a:rPr sz="2400" spc="-10" dirty="0"/>
              <a:t>(Cont’d…)</a:t>
            </a:r>
            <a:endParaRPr sz="24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441325" y="1478025"/>
          <a:ext cx="8285480" cy="41744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95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81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22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98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032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D853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70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Palatino Linotype"/>
                          <a:cs typeface="Palatino Linotype"/>
                        </a:rPr>
                        <a:t>Alliance</a:t>
                      </a:r>
                      <a:endParaRPr sz="1800">
                        <a:latin typeface="Palatino Linotype"/>
                        <a:cs typeface="Palatino Linotype"/>
                      </a:endParaRPr>
                    </a:p>
                  </a:txBody>
                  <a:tcPr marL="0" marR="0" marT="2501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D8537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970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Palatino Linotype"/>
                          <a:cs typeface="Palatino Linotype"/>
                        </a:rPr>
                        <a:t>Network</a:t>
                      </a:r>
                      <a:endParaRPr sz="1800">
                        <a:latin typeface="Palatino Linotype"/>
                        <a:cs typeface="Palatino Linotype"/>
                      </a:endParaRPr>
                    </a:p>
                  </a:txBody>
                  <a:tcPr marL="0" marR="0" marT="2501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D8537"/>
                    </a:solidFill>
                  </a:tcPr>
                </a:tc>
                <a:tc>
                  <a:txBody>
                    <a:bodyPr/>
                    <a:lstStyle/>
                    <a:p>
                      <a:pPr marL="619760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Palatino Linotype"/>
                          <a:cs typeface="Palatino Linotype"/>
                        </a:rPr>
                        <a:t>Lead</a:t>
                      </a:r>
                      <a:r>
                        <a:rPr sz="1800" b="1" spc="-35" dirty="0">
                          <a:solidFill>
                            <a:srgbClr val="FFFFFF"/>
                          </a:solidFill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Palatino Linotype"/>
                          <a:cs typeface="Palatino Linotype"/>
                        </a:rPr>
                        <a:t>Firm</a:t>
                      </a:r>
                      <a:endParaRPr sz="1800">
                        <a:latin typeface="Palatino Linotype"/>
                        <a:cs typeface="Palatino Linotype"/>
                      </a:endParaRPr>
                    </a:p>
                    <a:p>
                      <a:pPr marL="516255">
                        <a:lnSpc>
                          <a:spcPct val="100000"/>
                        </a:lnSpc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Palatino Linotype"/>
                          <a:cs typeface="Palatino Linotype"/>
                        </a:rPr>
                        <a:t>Networking</a:t>
                      </a:r>
                      <a:endParaRPr sz="1800">
                        <a:latin typeface="Palatino Linotype"/>
                        <a:cs typeface="Palatino Linotype"/>
                      </a:endParaRPr>
                    </a:p>
                  </a:txBody>
                  <a:tcPr marL="0" marR="0" marT="1130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D85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7735">
                <a:tc>
                  <a:txBody>
                    <a:bodyPr/>
                    <a:lstStyle/>
                    <a:p>
                      <a:pPr marL="68580" marR="635635" algn="just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dirty="0">
                          <a:latin typeface="Cambria"/>
                          <a:cs typeface="Cambria"/>
                        </a:rPr>
                        <a:t>19.</a:t>
                      </a:r>
                      <a:r>
                        <a:rPr sz="1800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800" spc="60" dirty="0">
                          <a:latin typeface="Cambria"/>
                          <a:cs typeface="Cambria"/>
                        </a:rPr>
                        <a:t>Quality</a:t>
                      </a:r>
                      <a:r>
                        <a:rPr sz="18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800" spc="-10" dirty="0">
                          <a:latin typeface="Cambria"/>
                          <a:cs typeface="Cambria"/>
                        </a:rPr>
                        <a:t>Control </a:t>
                      </a:r>
                      <a:r>
                        <a:rPr sz="1800" dirty="0">
                          <a:latin typeface="Cambria"/>
                          <a:cs typeface="Cambria"/>
                        </a:rPr>
                        <a:t>documentation</a:t>
                      </a:r>
                      <a:r>
                        <a:rPr sz="1800" spc="38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800" spc="30" dirty="0">
                          <a:latin typeface="Cambria"/>
                          <a:cs typeface="Cambria"/>
                        </a:rPr>
                        <a:t>and </a:t>
                      </a:r>
                      <a:r>
                        <a:rPr sz="1800" spc="-10" dirty="0">
                          <a:latin typeface="Cambria"/>
                          <a:cs typeface="Cambria"/>
                        </a:rPr>
                        <a:t>compliance</a:t>
                      </a:r>
                      <a:endParaRPr sz="1800">
                        <a:latin typeface="Cambria"/>
                        <a:cs typeface="Cambria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380"/>
                        </a:spcBef>
                      </a:pPr>
                      <a:r>
                        <a:rPr sz="1800" spc="55" dirty="0">
                          <a:latin typeface="Cambria"/>
                          <a:cs typeface="Cambria"/>
                        </a:rPr>
                        <a:t>Not</a:t>
                      </a:r>
                      <a:endParaRPr sz="1800">
                        <a:latin typeface="Cambria"/>
                        <a:cs typeface="Cambria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50" dirty="0">
                          <a:latin typeface="Cambria"/>
                          <a:cs typeface="Cambria"/>
                        </a:rPr>
                        <a:t>Compulsory</a:t>
                      </a:r>
                      <a:endParaRPr sz="1800">
                        <a:latin typeface="Cambria"/>
                        <a:cs typeface="Cambria"/>
                      </a:endParaRPr>
                    </a:p>
                  </a:txBody>
                  <a:tcPr marL="0" marR="0" marT="1752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spc="50" dirty="0">
                          <a:latin typeface="Cambria"/>
                          <a:cs typeface="Cambria"/>
                        </a:rPr>
                        <a:t>Compulsory</a:t>
                      </a:r>
                      <a:endParaRPr sz="1800">
                        <a:latin typeface="Cambria"/>
                        <a:cs typeface="Cambria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516255">
                        <a:lnSpc>
                          <a:spcPct val="100000"/>
                        </a:lnSpc>
                      </a:pPr>
                      <a:r>
                        <a:rPr sz="1800" spc="50" dirty="0">
                          <a:latin typeface="Cambria"/>
                          <a:cs typeface="Cambria"/>
                        </a:rPr>
                        <a:t>Compulsory</a:t>
                      </a:r>
                      <a:endParaRPr sz="1800">
                        <a:latin typeface="Cambria"/>
                        <a:cs typeface="Cambria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9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3275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975"/>
                        </a:spcBef>
                      </a:pPr>
                      <a:r>
                        <a:rPr sz="1800" dirty="0">
                          <a:latin typeface="Cambria"/>
                          <a:cs typeface="Cambria"/>
                        </a:rPr>
                        <a:t>20.</a:t>
                      </a:r>
                      <a:r>
                        <a:rPr sz="1800" spc="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800" spc="95" dirty="0">
                          <a:latin typeface="Cambria"/>
                          <a:cs typeface="Cambria"/>
                        </a:rPr>
                        <a:t>Code</a:t>
                      </a:r>
                      <a:r>
                        <a:rPr sz="1800" spc="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800" dirty="0">
                          <a:latin typeface="Cambria"/>
                          <a:cs typeface="Cambria"/>
                        </a:rPr>
                        <a:t>of</a:t>
                      </a:r>
                      <a:r>
                        <a:rPr sz="1800" spc="3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800" spc="-10" dirty="0">
                          <a:latin typeface="Cambria"/>
                          <a:cs typeface="Cambria"/>
                        </a:rPr>
                        <a:t>Ethics</a:t>
                      </a:r>
                      <a:endParaRPr sz="1800">
                        <a:latin typeface="Cambria"/>
                        <a:cs typeface="Cambria"/>
                      </a:endParaRPr>
                    </a:p>
                  </a:txBody>
                  <a:tcPr marL="0" marR="0" marT="2508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C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94"/>
                        </a:spcBef>
                      </a:pPr>
                      <a:r>
                        <a:rPr sz="1800" spc="40" dirty="0">
                          <a:latin typeface="Cambria"/>
                          <a:cs typeface="Cambria"/>
                        </a:rPr>
                        <a:t>Fully</a:t>
                      </a:r>
                      <a:endParaRPr sz="1800">
                        <a:latin typeface="Cambria"/>
                        <a:cs typeface="Cambria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-10" dirty="0">
                          <a:latin typeface="Cambria"/>
                          <a:cs typeface="Cambria"/>
                        </a:rPr>
                        <a:t>applicable</a:t>
                      </a:r>
                      <a:endParaRPr sz="1800">
                        <a:latin typeface="Cambria"/>
                        <a:cs typeface="Cambria"/>
                      </a:endParaRPr>
                    </a:p>
                  </a:txBody>
                  <a:tcPr marL="0" marR="0" marT="11366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C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75"/>
                        </a:spcBef>
                      </a:pPr>
                      <a:r>
                        <a:rPr sz="1800" spc="50" dirty="0">
                          <a:latin typeface="Cambria"/>
                          <a:cs typeface="Cambria"/>
                        </a:rPr>
                        <a:t>Fully</a:t>
                      </a:r>
                      <a:r>
                        <a:rPr sz="1800" spc="4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800" spc="-10" dirty="0">
                          <a:latin typeface="Cambria"/>
                          <a:cs typeface="Cambria"/>
                        </a:rPr>
                        <a:t>applicable</a:t>
                      </a:r>
                      <a:endParaRPr sz="1800">
                        <a:latin typeface="Cambria"/>
                        <a:cs typeface="Cambria"/>
                      </a:endParaRPr>
                    </a:p>
                  </a:txBody>
                  <a:tcPr marL="0" marR="0" marT="2508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CE8"/>
                    </a:solidFill>
                  </a:tcPr>
                </a:tc>
                <a:tc>
                  <a:txBody>
                    <a:bodyPr/>
                    <a:lstStyle/>
                    <a:p>
                      <a:pPr marL="339725">
                        <a:lnSpc>
                          <a:spcPct val="100000"/>
                        </a:lnSpc>
                        <a:spcBef>
                          <a:spcPts val="1975"/>
                        </a:spcBef>
                      </a:pPr>
                      <a:r>
                        <a:rPr sz="1800" spc="50" dirty="0">
                          <a:latin typeface="Cambria"/>
                          <a:cs typeface="Cambria"/>
                        </a:rPr>
                        <a:t>Fully</a:t>
                      </a:r>
                      <a:r>
                        <a:rPr sz="1800" spc="4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800" spc="-10" dirty="0">
                          <a:latin typeface="Cambria"/>
                          <a:cs typeface="Cambria"/>
                        </a:rPr>
                        <a:t>applicable</a:t>
                      </a:r>
                      <a:endParaRPr sz="1800">
                        <a:latin typeface="Cambria"/>
                        <a:cs typeface="Cambria"/>
                      </a:endParaRPr>
                    </a:p>
                  </a:txBody>
                  <a:tcPr marL="0" marR="0" marT="2508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C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9030">
                <a:tc>
                  <a:txBody>
                    <a:bodyPr/>
                    <a:lstStyle/>
                    <a:p>
                      <a:pPr marL="68580" marR="591820"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r>
                        <a:rPr sz="1800" dirty="0">
                          <a:latin typeface="Cambria"/>
                          <a:cs typeface="Cambria"/>
                        </a:rPr>
                        <a:t>21.</a:t>
                      </a:r>
                      <a:r>
                        <a:rPr sz="1800" spc="-8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800" spc="-10" dirty="0">
                          <a:latin typeface="Cambria"/>
                          <a:cs typeface="Cambria"/>
                        </a:rPr>
                        <a:t>Advertisement </a:t>
                      </a:r>
                      <a:r>
                        <a:rPr sz="1800" spc="50" dirty="0">
                          <a:latin typeface="Cambria"/>
                          <a:cs typeface="Cambria"/>
                        </a:rPr>
                        <a:t>Guidelines,</a:t>
                      </a:r>
                      <a:r>
                        <a:rPr sz="1800" spc="8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800" spc="-10" dirty="0">
                          <a:latin typeface="Cambria"/>
                          <a:cs typeface="Cambria"/>
                        </a:rPr>
                        <a:t>Website </a:t>
                      </a:r>
                      <a:r>
                        <a:rPr sz="1800" spc="40" dirty="0">
                          <a:latin typeface="Cambria"/>
                          <a:cs typeface="Cambria"/>
                        </a:rPr>
                        <a:t>Guidelines</a:t>
                      </a:r>
                      <a:endParaRPr sz="1800">
                        <a:latin typeface="Cambria"/>
                        <a:cs typeface="Cambria"/>
                      </a:endParaRPr>
                    </a:p>
                  </a:txBody>
                  <a:tcPr marL="0" marR="0" marT="1397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9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spc="35" dirty="0">
                          <a:latin typeface="Cambria"/>
                          <a:cs typeface="Cambria"/>
                        </a:rPr>
                        <a:t>Applicable</a:t>
                      </a:r>
                      <a:endParaRPr sz="1800">
                        <a:latin typeface="Cambria"/>
                        <a:cs typeface="Cambria"/>
                      </a:endParaRPr>
                    </a:p>
                  </a:txBody>
                  <a:tcPr marL="0" marR="0" marT="1511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9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spc="35" dirty="0">
                          <a:latin typeface="Cambria"/>
                          <a:cs typeface="Cambria"/>
                        </a:rPr>
                        <a:t>Applicable</a:t>
                      </a:r>
                      <a:endParaRPr sz="1800">
                        <a:latin typeface="Cambria"/>
                        <a:cs typeface="Cambria"/>
                      </a:endParaRPr>
                    </a:p>
                  </a:txBody>
                  <a:tcPr marL="0" marR="0" marT="1511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9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598805">
                        <a:lnSpc>
                          <a:spcPct val="100000"/>
                        </a:lnSpc>
                      </a:pPr>
                      <a:r>
                        <a:rPr sz="1800" spc="35" dirty="0">
                          <a:latin typeface="Cambria"/>
                          <a:cs typeface="Cambria"/>
                        </a:rPr>
                        <a:t>Applicable</a:t>
                      </a:r>
                      <a:endParaRPr sz="1800">
                        <a:latin typeface="Cambria"/>
                        <a:cs typeface="Cambria"/>
                      </a:endParaRPr>
                    </a:p>
                  </a:txBody>
                  <a:tcPr marL="0" marR="0" marT="1511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9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11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C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C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CE8"/>
                    </a:solidFill>
                  </a:tcPr>
                </a:tc>
                <a:tc>
                  <a:txBody>
                    <a:bodyPr/>
                    <a:lstStyle/>
                    <a:p>
                      <a:pPr marL="1366520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1800" i="1" spc="-10" dirty="0">
                          <a:latin typeface="Palatino Linotype"/>
                          <a:cs typeface="Palatino Linotype"/>
                        </a:rPr>
                        <a:t>Cont’d…</a:t>
                      </a:r>
                      <a:endParaRPr sz="1800">
                        <a:latin typeface="Palatino Linotype"/>
                        <a:cs typeface="Palatino Linotype"/>
                      </a:endParaRPr>
                    </a:p>
                  </a:txBody>
                  <a:tcPr marL="0" marR="0" marT="1028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C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9936" y="618794"/>
            <a:ext cx="863904" cy="95537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02864" y="618794"/>
            <a:ext cx="882192" cy="955370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509016" y="710133"/>
            <a:ext cx="6442075" cy="796925"/>
            <a:chOff x="509016" y="710133"/>
            <a:chExt cx="6442075" cy="796925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9016" y="1188656"/>
              <a:ext cx="6258941" cy="7143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1312" y="710133"/>
              <a:ext cx="2924429" cy="79684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462527" y="710133"/>
              <a:ext cx="1979422" cy="79684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102351" y="771207"/>
              <a:ext cx="1848484" cy="690181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3820">
              <a:lnSpc>
                <a:spcPct val="100000"/>
              </a:lnSpc>
              <a:spcBef>
                <a:spcPts val="105"/>
              </a:spcBef>
            </a:pPr>
            <a:r>
              <a:rPr dirty="0"/>
              <a:t>C</a:t>
            </a:r>
            <a:r>
              <a:rPr sz="2800" dirty="0"/>
              <a:t>OMPARATIVE</a:t>
            </a:r>
            <a:r>
              <a:rPr sz="2800" spc="90" dirty="0"/>
              <a:t> </a:t>
            </a:r>
            <a:r>
              <a:rPr dirty="0"/>
              <a:t>A</a:t>
            </a:r>
            <a:r>
              <a:rPr sz="2800" dirty="0"/>
              <a:t>NALYSIS</a:t>
            </a:r>
            <a:r>
              <a:rPr sz="2800" spc="80" dirty="0"/>
              <a:t> </a:t>
            </a:r>
            <a:r>
              <a:rPr sz="2400" spc="-10" dirty="0"/>
              <a:t>(Cont’d…)</a:t>
            </a:r>
            <a:endParaRPr sz="24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441325" y="1565275"/>
          <a:ext cx="8285480" cy="39490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95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69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34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98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302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D853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Palatino Linotype"/>
                          <a:cs typeface="Palatino Linotype"/>
                        </a:rPr>
                        <a:t>Alliance</a:t>
                      </a:r>
                      <a:endParaRPr sz="1800">
                        <a:latin typeface="Palatino Linotype"/>
                        <a:cs typeface="Palatino Linotype"/>
                      </a:endParaRPr>
                    </a:p>
                  </a:txBody>
                  <a:tcPr marL="0" marR="0" marT="501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D853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Palatino Linotype"/>
                          <a:cs typeface="Palatino Linotype"/>
                        </a:rPr>
                        <a:t>Network</a:t>
                      </a:r>
                      <a:endParaRPr sz="1800">
                        <a:latin typeface="Palatino Linotype"/>
                        <a:cs typeface="Palatino Linotype"/>
                      </a:endParaRPr>
                    </a:p>
                  </a:txBody>
                  <a:tcPr marL="0" marR="0" marT="501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D8537"/>
                    </a:solidFill>
                  </a:tcPr>
                </a:tc>
                <a:tc>
                  <a:txBody>
                    <a:bodyPr/>
                    <a:lstStyle/>
                    <a:p>
                      <a:pPr marL="619760">
                        <a:lnSpc>
                          <a:spcPct val="100000"/>
                        </a:lnSpc>
                        <a:spcBef>
                          <a:spcPts val="1390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Palatino Linotype"/>
                          <a:cs typeface="Palatino Linotype"/>
                        </a:rPr>
                        <a:t>Lead</a:t>
                      </a:r>
                      <a:r>
                        <a:rPr sz="1800" b="1" spc="-35" dirty="0">
                          <a:solidFill>
                            <a:srgbClr val="FFFFFF"/>
                          </a:solidFill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Palatino Linotype"/>
                          <a:cs typeface="Palatino Linotype"/>
                        </a:rPr>
                        <a:t>Firm</a:t>
                      </a:r>
                      <a:endParaRPr sz="1800">
                        <a:latin typeface="Palatino Linotype"/>
                        <a:cs typeface="Palatino Linotype"/>
                      </a:endParaRPr>
                    </a:p>
                    <a:p>
                      <a:pPr marL="516255">
                        <a:lnSpc>
                          <a:spcPct val="100000"/>
                        </a:lnSpc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Palatino Linotype"/>
                          <a:cs typeface="Palatino Linotype"/>
                        </a:rPr>
                        <a:t>Networking</a:t>
                      </a:r>
                      <a:endParaRPr sz="1800">
                        <a:latin typeface="Palatino Linotype"/>
                        <a:cs typeface="Palatino Linotype"/>
                      </a:endParaRPr>
                    </a:p>
                  </a:txBody>
                  <a:tcPr marL="0" marR="0" marT="1765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D85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4225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815"/>
                        </a:spcBef>
                      </a:pPr>
                      <a:r>
                        <a:rPr sz="1800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22.</a:t>
                      </a:r>
                      <a:r>
                        <a:rPr sz="1800" spc="-5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800" spc="55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Combined</a:t>
                      </a:r>
                      <a:r>
                        <a:rPr sz="1800" spc="20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800" spc="-10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Financials</a:t>
                      </a:r>
                      <a:endParaRPr sz="1800">
                        <a:latin typeface="Cambria"/>
                        <a:cs typeface="Cambria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Statements</a:t>
                      </a:r>
                      <a:endParaRPr sz="1800">
                        <a:latin typeface="Cambria"/>
                        <a:cs typeface="Cambria"/>
                      </a:endParaRPr>
                    </a:p>
                  </a:txBody>
                  <a:tcPr marL="0" marR="0" marT="1035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895"/>
                        </a:spcBef>
                      </a:pPr>
                      <a:r>
                        <a:rPr sz="1800" spc="65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Allowed</a:t>
                      </a:r>
                      <a:endParaRPr sz="1800">
                        <a:latin typeface="Cambria"/>
                        <a:cs typeface="Cambria"/>
                      </a:endParaRPr>
                    </a:p>
                  </a:txBody>
                  <a:tcPr marL="0" marR="0" marT="2406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895"/>
                        </a:spcBef>
                      </a:pPr>
                      <a:r>
                        <a:rPr sz="1800" spc="65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Allowed</a:t>
                      </a:r>
                      <a:endParaRPr sz="1800">
                        <a:latin typeface="Cambria"/>
                        <a:cs typeface="Cambria"/>
                      </a:endParaRPr>
                    </a:p>
                  </a:txBody>
                  <a:tcPr marL="0" marR="0" marT="2406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711200">
                        <a:lnSpc>
                          <a:spcPct val="100000"/>
                        </a:lnSpc>
                        <a:spcBef>
                          <a:spcPts val="1895"/>
                        </a:spcBef>
                      </a:pPr>
                      <a:r>
                        <a:rPr sz="1800" spc="65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Allowed</a:t>
                      </a:r>
                      <a:endParaRPr sz="1800">
                        <a:latin typeface="Cambria"/>
                        <a:cs typeface="Cambria"/>
                      </a:endParaRPr>
                    </a:p>
                  </a:txBody>
                  <a:tcPr marL="0" marR="0" marT="2406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9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060"/>
                        </a:spcBef>
                      </a:pPr>
                      <a:r>
                        <a:rPr sz="1800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23.</a:t>
                      </a:r>
                      <a:r>
                        <a:rPr sz="1800" spc="30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800" spc="45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Consent</a:t>
                      </a:r>
                      <a:r>
                        <a:rPr sz="1800" spc="15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800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of</a:t>
                      </a:r>
                      <a:r>
                        <a:rPr sz="1800" spc="40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800" spc="-10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clients</a:t>
                      </a:r>
                      <a:endParaRPr sz="1800">
                        <a:latin typeface="Cambria"/>
                        <a:cs typeface="Cambria"/>
                      </a:endParaRPr>
                    </a:p>
                  </a:txBody>
                  <a:tcPr marL="0" marR="0" marT="1346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C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60"/>
                        </a:spcBef>
                      </a:pPr>
                      <a:r>
                        <a:rPr sz="1800" spc="80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Not </a:t>
                      </a:r>
                      <a:r>
                        <a:rPr sz="1800" spc="-10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needed</a:t>
                      </a:r>
                      <a:endParaRPr sz="1800">
                        <a:latin typeface="Cambria"/>
                        <a:cs typeface="Cambria"/>
                      </a:endParaRPr>
                    </a:p>
                  </a:txBody>
                  <a:tcPr marL="0" marR="0" marT="1346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C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60"/>
                        </a:spcBef>
                      </a:pPr>
                      <a:r>
                        <a:rPr sz="1800" spc="80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Not </a:t>
                      </a:r>
                      <a:r>
                        <a:rPr sz="1800" spc="-10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needed</a:t>
                      </a:r>
                      <a:endParaRPr sz="1800">
                        <a:latin typeface="Cambria"/>
                        <a:cs typeface="Cambria"/>
                      </a:endParaRPr>
                    </a:p>
                  </a:txBody>
                  <a:tcPr marL="0" marR="0" marT="1346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CE8"/>
                    </a:solidFill>
                  </a:tcPr>
                </a:tc>
                <a:tc>
                  <a:txBody>
                    <a:bodyPr/>
                    <a:lstStyle/>
                    <a:p>
                      <a:pPr marL="556260">
                        <a:lnSpc>
                          <a:spcPct val="100000"/>
                        </a:lnSpc>
                        <a:spcBef>
                          <a:spcPts val="1060"/>
                        </a:spcBef>
                      </a:pPr>
                      <a:r>
                        <a:rPr sz="1800" spc="80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Not </a:t>
                      </a:r>
                      <a:r>
                        <a:rPr sz="1800" spc="-10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needed</a:t>
                      </a:r>
                      <a:endParaRPr sz="1800">
                        <a:latin typeface="Cambria"/>
                        <a:cs typeface="Cambria"/>
                      </a:endParaRPr>
                    </a:p>
                  </a:txBody>
                  <a:tcPr marL="0" marR="0" marT="1346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C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9745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800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24.</a:t>
                      </a:r>
                      <a:r>
                        <a:rPr sz="1800" spc="35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800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Bank</a:t>
                      </a:r>
                      <a:r>
                        <a:rPr sz="1800" spc="20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800" spc="-10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account</a:t>
                      </a:r>
                      <a:endParaRPr sz="1800">
                        <a:latin typeface="Cambria"/>
                        <a:cs typeface="Cambria"/>
                      </a:endParaRPr>
                    </a:p>
                  </a:txBody>
                  <a:tcPr marL="0" marR="0" marT="990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800" spc="-25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Yes</a:t>
                      </a:r>
                      <a:endParaRPr sz="1800">
                        <a:latin typeface="Cambria"/>
                        <a:cs typeface="Cambria"/>
                      </a:endParaRPr>
                    </a:p>
                  </a:txBody>
                  <a:tcPr marL="0" marR="0" marT="990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800" spc="-25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Yes</a:t>
                      </a:r>
                      <a:endParaRPr sz="1800">
                        <a:latin typeface="Cambria"/>
                        <a:cs typeface="Cambria"/>
                      </a:endParaRPr>
                    </a:p>
                  </a:txBody>
                  <a:tcPr marL="0" marR="0" marT="990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800" spc="-25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Yes</a:t>
                      </a:r>
                      <a:endParaRPr sz="1800">
                        <a:latin typeface="Cambria"/>
                        <a:cs typeface="Cambria"/>
                      </a:endParaRPr>
                    </a:p>
                  </a:txBody>
                  <a:tcPr marL="0" marR="0" marT="990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9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065"/>
                        </a:spcBef>
                      </a:pPr>
                      <a:r>
                        <a:rPr sz="1800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25.</a:t>
                      </a:r>
                      <a:r>
                        <a:rPr sz="1800" spc="-15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800" spc="155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PAN/GST</a:t>
                      </a:r>
                      <a:r>
                        <a:rPr sz="1800" spc="30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800" spc="95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No.</a:t>
                      </a:r>
                      <a:endParaRPr sz="1800">
                        <a:latin typeface="Cambria"/>
                        <a:cs typeface="Cambria"/>
                      </a:endParaRPr>
                    </a:p>
                  </a:txBody>
                  <a:tcPr marL="0" marR="0" marT="1352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CE8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065"/>
                        </a:spcBef>
                      </a:pPr>
                      <a:r>
                        <a:rPr sz="1800" spc="-25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Yes</a:t>
                      </a:r>
                      <a:endParaRPr sz="1800">
                        <a:latin typeface="Cambria"/>
                        <a:cs typeface="Cambria"/>
                      </a:endParaRPr>
                    </a:p>
                  </a:txBody>
                  <a:tcPr marL="0" marR="0" marT="1352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CE8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1065"/>
                        </a:spcBef>
                      </a:pPr>
                      <a:r>
                        <a:rPr sz="1800" spc="-25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Yes</a:t>
                      </a:r>
                      <a:endParaRPr sz="1800">
                        <a:latin typeface="Cambria"/>
                        <a:cs typeface="Cambria"/>
                      </a:endParaRPr>
                    </a:p>
                  </a:txBody>
                  <a:tcPr marL="0" marR="0" marT="1352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CE8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065"/>
                        </a:spcBef>
                      </a:pPr>
                      <a:r>
                        <a:rPr sz="1800" spc="-25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Yes</a:t>
                      </a:r>
                      <a:endParaRPr sz="1800">
                        <a:latin typeface="Cambria"/>
                        <a:cs typeface="Cambria"/>
                      </a:endParaRPr>
                    </a:p>
                  </a:txBody>
                  <a:tcPr marL="0" marR="0" marT="1352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C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18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1366520">
                        <a:lnSpc>
                          <a:spcPct val="100000"/>
                        </a:lnSpc>
                        <a:spcBef>
                          <a:spcPts val="1125"/>
                        </a:spcBef>
                      </a:pPr>
                      <a:r>
                        <a:rPr sz="1800" i="1" spc="-10" dirty="0">
                          <a:solidFill>
                            <a:srgbClr val="292300"/>
                          </a:solidFill>
                          <a:latin typeface="Palatino Linotype"/>
                          <a:cs typeface="Palatino Linotype"/>
                        </a:rPr>
                        <a:t>Cont’d…</a:t>
                      </a:r>
                      <a:endParaRPr sz="1800">
                        <a:latin typeface="Palatino Linotype"/>
                        <a:cs typeface="Palatino Linotype"/>
                      </a:endParaRPr>
                    </a:p>
                  </a:txBody>
                  <a:tcPr marL="0" marR="0" marT="1428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9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3" name="object 3"/>
          <p:cNvGrpSpPr/>
          <p:nvPr/>
        </p:nvGrpSpPr>
        <p:grpSpPr>
          <a:xfrm>
            <a:off x="249936" y="618794"/>
            <a:ext cx="6679565" cy="955675"/>
            <a:chOff x="249936" y="618794"/>
            <a:chExt cx="6679565" cy="95567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9936" y="618794"/>
              <a:ext cx="863904" cy="95537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9015" y="1188656"/>
              <a:ext cx="6237478" cy="7143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1311" y="710133"/>
              <a:ext cx="3015741" cy="79684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84575" y="618794"/>
              <a:ext cx="882192" cy="95537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444240" y="710133"/>
              <a:ext cx="1979422" cy="79684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081015" y="771207"/>
              <a:ext cx="1848485" cy="690181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3820">
              <a:lnSpc>
                <a:spcPct val="100000"/>
              </a:lnSpc>
              <a:spcBef>
                <a:spcPts val="105"/>
              </a:spcBef>
            </a:pPr>
            <a:r>
              <a:rPr dirty="0"/>
              <a:t>C</a:t>
            </a:r>
            <a:r>
              <a:rPr sz="2800" dirty="0"/>
              <a:t>OMPARATIVE</a:t>
            </a:r>
            <a:r>
              <a:rPr sz="2800" spc="-50" dirty="0"/>
              <a:t> </a:t>
            </a:r>
            <a:r>
              <a:rPr dirty="0"/>
              <a:t>A</a:t>
            </a:r>
            <a:r>
              <a:rPr sz="2800" dirty="0"/>
              <a:t>NALYSIS</a:t>
            </a:r>
            <a:r>
              <a:rPr sz="2800" spc="50" dirty="0"/>
              <a:t> </a:t>
            </a:r>
            <a:r>
              <a:rPr sz="2400" spc="-10" dirty="0"/>
              <a:t>(Cont’d…)</a:t>
            </a:r>
            <a:endParaRPr sz="24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441325" y="1478025"/>
          <a:ext cx="8285480" cy="41744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075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7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05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206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150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D8537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620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Palatino Linotype"/>
                          <a:cs typeface="Palatino Linotype"/>
                        </a:rPr>
                        <a:t>Alliance</a:t>
                      </a:r>
                      <a:endParaRPr sz="1800">
                        <a:latin typeface="Palatino Linotype"/>
                        <a:cs typeface="Palatino Linotype"/>
                      </a:endParaRPr>
                    </a:p>
                  </a:txBody>
                  <a:tcPr marL="0" marR="0" marT="2057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D8537"/>
                    </a:solidFill>
                  </a:tcPr>
                </a:tc>
                <a:tc>
                  <a:txBody>
                    <a:bodyPr/>
                    <a:lstStyle/>
                    <a:p>
                      <a:pPr marL="527050">
                        <a:lnSpc>
                          <a:spcPct val="100000"/>
                        </a:lnSpc>
                        <a:spcBef>
                          <a:spcPts val="1620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Palatino Linotype"/>
                          <a:cs typeface="Palatino Linotype"/>
                        </a:rPr>
                        <a:t>Network</a:t>
                      </a:r>
                      <a:endParaRPr sz="1800">
                        <a:latin typeface="Palatino Linotype"/>
                        <a:cs typeface="Palatino Linotype"/>
                      </a:endParaRPr>
                    </a:p>
                  </a:txBody>
                  <a:tcPr marL="0" marR="0" marT="2057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D8537"/>
                    </a:solidFill>
                  </a:tcPr>
                </a:tc>
                <a:tc>
                  <a:txBody>
                    <a:bodyPr/>
                    <a:lstStyle/>
                    <a:p>
                      <a:pPr marL="680720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Palatino Linotype"/>
                          <a:cs typeface="Palatino Linotype"/>
                        </a:rPr>
                        <a:t>Lead</a:t>
                      </a:r>
                      <a:r>
                        <a:rPr sz="1800" b="1" spc="-35" dirty="0">
                          <a:solidFill>
                            <a:srgbClr val="FFFFFF"/>
                          </a:solidFill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Palatino Linotype"/>
                          <a:cs typeface="Palatino Linotype"/>
                        </a:rPr>
                        <a:t>Firm</a:t>
                      </a:r>
                      <a:endParaRPr sz="1800">
                        <a:latin typeface="Palatino Linotype"/>
                        <a:cs typeface="Palatino Linotype"/>
                      </a:endParaRPr>
                    </a:p>
                    <a:p>
                      <a:pPr marL="576580">
                        <a:lnSpc>
                          <a:spcPct val="100000"/>
                        </a:lnSpc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Palatino Linotype"/>
                          <a:cs typeface="Palatino Linotype"/>
                        </a:rPr>
                        <a:t>Networking</a:t>
                      </a:r>
                      <a:endParaRPr sz="1800">
                        <a:latin typeface="Palatino Linotype"/>
                        <a:cs typeface="Palatino Linotype"/>
                      </a:endParaRPr>
                    </a:p>
                  </a:txBody>
                  <a:tcPr marL="0" marR="0" marT="685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D85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18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43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26.</a:t>
                      </a:r>
                      <a:r>
                        <a:rPr sz="1800" spc="-75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800" spc="-10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Reconstitution</a:t>
                      </a:r>
                      <a:endParaRPr sz="1800">
                        <a:latin typeface="Cambria"/>
                        <a:cs typeface="Cambria"/>
                      </a:endParaRPr>
                    </a:p>
                  </a:txBody>
                  <a:tcPr marL="0" marR="0" marT="1816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43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-20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Free</a:t>
                      </a:r>
                      <a:endParaRPr sz="1800">
                        <a:latin typeface="Cambria"/>
                        <a:cs typeface="Cambria"/>
                      </a:endParaRPr>
                    </a:p>
                  </a:txBody>
                  <a:tcPr marL="0" marR="0" marT="1816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69850" marR="63500" algn="ctr">
                        <a:lnSpc>
                          <a:spcPct val="100000"/>
                        </a:lnSpc>
                        <a:spcBef>
                          <a:spcPts val="1340"/>
                        </a:spcBef>
                      </a:pPr>
                      <a:r>
                        <a:rPr sz="1800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Subject</a:t>
                      </a:r>
                      <a:r>
                        <a:rPr sz="1800" spc="75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800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to</a:t>
                      </a:r>
                      <a:r>
                        <a:rPr sz="1800" spc="40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800" spc="-10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Internal </a:t>
                      </a:r>
                      <a:r>
                        <a:rPr sz="1800" spc="55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Agreement/</a:t>
                      </a:r>
                      <a:r>
                        <a:rPr sz="1800" spc="45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800" spc="-25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Bye </a:t>
                      </a:r>
                      <a:r>
                        <a:rPr sz="1800" spc="40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Laws</a:t>
                      </a:r>
                      <a:endParaRPr sz="1800">
                        <a:latin typeface="Cambria"/>
                        <a:cs typeface="Cambria"/>
                      </a:endParaRPr>
                    </a:p>
                  </a:txBody>
                  <a:tcPr marL="0" marR="0" marT="170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290195" marR="283210" algn="ctr">
                        <a:lnSpc>
                          <a:spcPct val="100000"/>
                        </a:lnSpc>
                        <a:spcBef>
                          <a:spcPts val="1340"/>
                        </a:spcBef>
                      </a:pPr>
                      <a:r>
                        <a:rPr sz="1800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Subject</a:t>
                      </a:r>
                      <a:r>
                        <a:rPr sz="1800" spc="75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800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to</a:t>
                      </a:r>
                      <a:r>
                        <a:rPr sz="1800" spc="40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800" spc="-10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Internal </a:t>
                      </a:r>
                      <a:r>
                        <a:rPr sz="1800" spc="55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Agreement/</a:t>
                      </a:r>
                      <a:r>
                        <a:rPr sz="1800" spc="40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800" spc="-25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Bye </a:t>
                      </a:r>
                      <a:r>
                        <a:rPr sz="1800" spc="40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Laws</a:t>
                      </a:r>
                      <a:endParaRPr sz="1800">
                        <a:latin typeface="Cambria"/>
                        <a:cs typeface="Cambria"/>
                      </a:endParaRPr>
                    </a:p>
                  </a:txBody>
                  <a:tcPr marL="0" marR="0" marT="170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9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227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95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27.</a:t>
                      </a:r>
                      <a:r>
                        <a:rPr sz="1800" spc="35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800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Form</a:t>
                      </a:r>
                      <a:r>
                        <a:rPr sz="1800" spc="30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800" spc="-10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Filing</a:t>
                      </a:r>
                      <a:endParaRPr sz="1800">
                        <a:latin typeface="Cambria"/>
                        <a:cs typeface="Cambria"/>
                      </a:endParaRPr>
                    </a:p>
                  </a:txBody>
                  <a:tcPr marL="0" marR="0" marT="2476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CE8"/>
                    </a:solidFill>
                  </a:tcPr>
                </a:tc>
                <a:tc>
                  <a:txBody>
                    <a:bodyPr/>
                    <a:lstStyle/>
                    <a:p>
                      <a:pPr marL="109220" marR="102235" indent="1905" algn="ctr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800" spc="65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Name </a:t>
                      </a:r>
                      <a:r>
                        <a:rPr sz="1800" spc="55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Approval, </a:t>
                      </a:r>
                      <a:r>
                        <a:rPr sz="1800" spc="-10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Registration, Reconstitution</a:t>
                      </a:r>
                      <a:endParaRPr sz="1800">
                        <a:latin typeface="Cambria"/>
                        <a:cs typeface="Cambria"/>
                      </a:endParaRPr>
                    </a:p>
                  </a:txBody>
                  <a:tcPr marL="0" marR="0" marT="990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CE8"/>
                    </a:solidFill>
                  </a:tcPr>
                </a:tc>
                <a:tc>
                  <a:txBody>
                    <a:bodyPr/>
                    <a:lstStyle/>
                    <a:p>
                      <a:pPr marL="137160" marR="123825" algn="ctr">
                        <a:lnSpc>
                          <a:spcPct val="100000"/>
                        </a:lnSpc>
                        <a:spcBef>
                          <a:spcPts val="1860"/>
                        </a:spcBef>
                      </a:pPr>
                      <a:r>
                        <a:rPr sz="1800" spc="85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Name</a:t>
                      </a:r>
                      <a:r>
                        <a:rPr sz="1800" spc="65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800" spc="60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Approval, </a:t>
                      </a:r>
                      <a:r>
                        <a:rPr sz="1800" spc="-10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Registration, Reconstitution</a:t>
                      </a:r>
                      <a:endParaRPr sz="1800">
                        <a:latin typeface="Cambria"/>
                        <a:cs typeface="Cambria"/>
                      </a:endParaRPr>
                    </a:p>
                  </a:txBody>
                  <a:tcPr marL="0" marR="0" marT="2362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CE8"/>
                    </a:solidFill>
                  </a:tcPr>
                </a:tc>
                <a:tc>
                  <a:txBody>
                    <a:bodyPr/>
                    <a:lstStyle/>
                    <a:p>
                      <a:pPr marL="356870" marR="346710" algn="ctr">
                        <a:lnSpc>
                          <a:spcPct val="100000"/>
                        </a:lnSpc>
                        <a:spcBef>
                          <a:spcPts val="1860"/>
                        </a:spcBef>
                      </a:pPr>
                      <a:r>
                        <a:rPr sz="1800" spc="85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Name</a:t>
                      </a:r>
                      <a:r>
                        <a:rPr sz="1800" spc="60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800" spc="55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Approval, </a:t>
                      </a:r>
                      <a:r>
                        <a:rPr sz="1800" spc="-10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Registration, Reconstitution</a:t>
                      </a:r>
                      <a:endParaRPr sz="1800">
                        <a:latin typeface="Cambria"/>
                        <a:cs typeface="Cambria"/>
                      </a:endParaRPr>
                    </a:p>
                  </a:txBody>
                  <a:tcPr marL="0" marR="0" marT="2362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C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84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1487805">
                        <a:lnSpc>
                          <a:spcPct val="100000"/>
                        </a:lnSpc>
                        <a:spcBef>
                          <a:spcPts val="1390"/>
                        </a:spcBef>
                      </a:pPr>
                      <a:r>
                        <a:rPr sz="1800" i="1" spc="-10" dirty="0">
                          <a:solidFill>
                            <a:srgbClr val="292300"/>
                          </a:solidFill>
                          <a:latin typeface="Palatino Linotype"/>
                          <a:cs typeface="Palatino Linotype"/>
                        </a:rPr>
                        <a:t>Cont’d…</a:t>
                      </a:r>
                      <a:endParaRPr sz="1800">
                        <a:latin typeface="Palatino Linotype"/>
                        <a:cs typeface="Palatino Linotype"/>
                      </a:endParaRPr>
                    </a:p>
                  </a:txBody>
                  <a:tcPr marL="0" marR="0" marT="1765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9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9936" y="618794"/>
            <a:ext cx="863904" cy="95537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02864" y="618794"/>
            <a:ext cx="882192" cy="955370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509016" y="710133"/>
            <a:ext cx="6442075" cy="796925"/>
            <a:chOff x="509016" y="710133"/>
            <a:chExt cx="6442075" cy="796925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9016" y="1188656"/>
              <a:ext cx="6258941" cy="7143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1312" y="710133"/>
              <a:ext cx="2924429" cy="79684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462527" y="710133"/>
              <a:ext cx="1979422" cy="79684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102351" y="771207"/>
              <a:ext cx="1848484" cy="690181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3820">
              <a:lnSpc>
                <a:spcPct val="100000"/>
              </a:lnSpc>
              <a:spcBef>
                <a:spcPts val="105"/>
              </a:spcBef>
            </a:pPr>
            <a:r>
              <a:rPr dirty="0"/>
              <a:t>C</a:t>
            </a:r>
            <a:r>
              <a:rPr sz="2800" dirty="0"/>
              <a:t>OMPARATIVE</a:t>
            </a:r>
            <a:r>
              <a:rPr sz="2800" spc="90" dirty="0"/>
              <a:t> </a:t>
            </a:r>
            <a:r>
              <a:rPr dirty="0"/>
              <a:t>A</a:t>
            </a:r>
            <a:r>
              <a:rPr sz="2800" dirty="0"/>
              <a:t>NALYSIS</a:t>
            </a:r>
            <a:r>
              <a:rPr sz="2800" spc="80" dirty="0"/>
              <a:t> </a:t>
            </a:r>
            <a:r>
              <a:rPr sz="2400" spc="-10" dirty="0"/>
              <a:t>(Cont’d…)</a:t>
            </a:r>
            <a:endParaRPr sz="24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8916" y="713993"/>
            <a:ext cx="8075930" cy="10636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725930" algn="l"/>
                <a:tab pos="3168015" algn="l"/>
                <a:tab pos="5244465" algn="l"/>
                <a:tab pos="5915660" algn="l"/>
                <a:tab pos="7092315" algn="l"/>
              </a:tabLst>
            </a:pPr>
            <a:r>
              <a:rPr cap="small" spc="35" dirty="0"/>
              <a:t>Special</a:t>
            </a:r>
            <a:r>
              <a:rPr cap="small" dirty="0"/>
              <a:t>	</a:t>
            </a:r>
            <a:r>
              <a:rPr cap="small" spc="40" dirty="0"/>
              <a:t>Issues</a:t>
            </a:r>
            <a:r>
              <a:rPr cap="small" dirty="0"/>
              <a:t>	</a:t>
            </a:r>
            <a:r>
              <a:rPr cap="small" spc="35" dirty="0"/>
              <a:t>Relating</a:t>
            </a:r>
            <a:r>
              <a:rPr cap="small" dirty="0"/>
              <a:t>	</a:t>
            </a:r>
            <a:r>
              <a:rPr cap="small" spc="25" dirty="0"/>
              <a:t>to</a:t>
            </a:r>
            <a:r>
              <a:rPr cap="small" dirty="0"/>
              <a:t>	</a:t>
            </a:r>
            <a:r>
              <a:rPr cap="small" spc="-20" dirty="0"/>
              <a:t>Lead</a:t>
            </a:r>
            <a:r>
              <a:rPr cap="small" dirty="0"/>
              <a:t>	</a:t>
            </a:r>
            <a:r>
              <a:rPr cap="small" spc="-70" dirty="0"/>
              <a:t>Firm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cap="small" spc="40" dirty="0"/>
              <a:t>Concept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55116" y="2165680"/>
            <a:ext cx="7837805" cy="3511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indent="-273685">
              <a:lnSpc>
                <a:spcPts val="2740"/>
              </a:lnSpc>
              <a:spcBef>
                <a:spcPts val="100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286385" algn="l"/>
              </a:tabLst>
            </a:pPr>
            <a:r>
              <a:rPr sz="2400" dirty="0">
                <a:latin typeface="Cambria"/>
                <a:cs typeface="Cambria"/>
              </a:rPr>
              <a:t>The</a:t>
            </a:r>
            <a:r>
              <a:rPr sz="2400" spc="295" dirty="0">
                <a:latin typeface="Cambria"/>
                <a:cs typeface="Cambria"/>
              </a:rPr>
              <a:t> </a:t>
            </a:r>
            <a:r>
              <a:rPr sz="2400" spc="70" dirty="0">
                <a:latin typeface="Cambria"/>
                <a:cs typeface="Cambria"/>
              </a:rPr>
              <a:t>Lead</a:t>
            </a:r>
            <a:r>
              <a:rPr sz="2400" spc="29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Firm</a:t>
            </a:r>
            <a:r>
              <a:rPr sz="2400" spc="30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can</a:t>
            </a:r>
            <a:r>
              <a:rPr sz="2400" spc="29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obtain</a:t>
            </a:r>
            <a:r>
              <a:rPr sz="2400" spc="295" dirty="0">
                <a:latin typeface="Cambria"/>
                <a:cs typeface="Cambria"/>
              </a:rPr>
              <a:t> </a:t>
            </a:r>
            <a:r>
              <a:rPr sz="2400" spc="60" dirty="0">
                <a:latin typeface="Cambria"/>
                <a:cs typeface="Cambria"/>
              </a:rPr>
              <a:t>and</a:t>
            </a:r>
            <a:r>
              <a:rPr sz="2400" spc="29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execute</a:t>
            </a:r>
            <a:r>
              <a:rPr sz="2400" spc="30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work</a:t>
            </a:r>
            <a:r>
              <a:rPr sz="2400" spc="28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in</a:t>
            </a:r>
            <a:r>
              <a:rPr sz="2400" spc="29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its</a:t>
            </a:r>
            <a:r>
              <a:rPr sz="2400" spc="300" dirty="0">
                <a:latin typeface="Cambria"/>
                <a:cs typeface="Cambria"/>
              </a:rPr>
              <a:t> </a:t>
            </a:r>
            <a:r>
              <a:rPr sz="2400" spc="40" dirty="0">
                <a:latin typeface="Cambria"/>
                <a:cs typeface="Cambria"/>
              </a:rPr>
              <a:t>own</a:t>
            </a:r>
            <a:endParaRPr sz="2400">
              <a:latin typeface="Cambria"/>
              <a:cs typeface="Cambria"/>
            </a:endParaRPr>
          </a:p>
          <a:p>
            <a:pPr marL="287020">
              <a:lnSpc>
                <a:spcPts val="2740"/>
              </a:lnSpc>
            </a:pPr>
            <a:r>
              <a:rPr sz="2400" dirty="0">
                <a:latin typeface="Cambria"/>
                <a:cs typeface="Cambria"/>
              </a:rPr>
              <a:t>name</a:t>
            </a:r>
            <a:r>
              <a:rPr sz="2400" spc="245" dirty="0">
                <a:latin typeface="Cambria"/>
                <a:cs typeface="Cambria"/>
              </a:rPr>
              <a:t> </a:t>
            </a:r>
            <a:r>
              <a:rPr sz="2400" spc="60" dirty="0">
                <a:latin typeface="Cambria"/>
                <a:cs typeface="Cambria"/>
              </a:rPr>
              <a:t>and</a:t>
            </a:r>
            <a:r>
              <a:rPr sz="2400" spc="204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distribute</a:t>
            </a:r>
            <a:r>
              <a:rPr sz="2400" spc="225" dirty="0">
                <a:latin typeface="Cambria"/>
                <a:cs typeface="Cambria"/>
              </a:rPr>
              <a:t> </a:t>
            </a:r>
            <a:r>
              <a:rPr sz="2400" spc="65" dirty="0">
                <a:latin typeface="Cambria"/>
                <a:cs typeface="Cambria"/>
              </a:rPr>
              <a:t>among</a:t>
            </a:r>
            <a:r>
              <a:rPr sz="2400" spc="254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Constituent</a:t>
            </a:r>
            <a:r>
              <a:rPr sz="2400" spc="240" dirty="0">
                <a:latin typeface="Cambria"/>
                <a:cs typeface="Cambria"/>
              </a:rPr>
              <a:t> </a:t>
            </a:r>
            <a:r>
              <a:rPr sz="2400" spc="-10" dirty="0">
                <a:latin typeface="Cambria"/>
                <a:cs typeface="Cambria"/>
              </a:rPr>
              <a:t>Firms.</a:t>
            </a:r>
            <a:endParaRPr sz="24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229"/>
              </a:spcBef>
            </a:pPr>
            <a:endParaRPr sz="2400">
              <a:latin typeface="Cambria"/>
              <a:cs typeface="Cambria"/>
            </a:endParaRPr>
          </a:p>
          <a:p>
            <a:pPr marL="287020" marR="7620" indent="-274955">
              <a:lnSpc>
                <a:spcPts val="2590"/>
              </a:lnSpc>
              <a:buClr>
                <a:srgbClr val="FD8537"/>
              </a:buClr>
              <a:buSzPct val="68750"/>
              <a:buFont typeface="Wingdings"/>
              <a:buChar char=""/>
              <a:tabLst>
                <a:tab pos="287020" algn="l"/>
              </a:tabLst>
            </a:pPr>
            <a:r>
              <a:rPr sz="2400" dirty="0">
                <a:latin typeface="Cambria"/>
                <a:cs typeface="Cambria"/>
              </a:rPr>
              <a:t>The</a:t>
            </a:r>
            <a:r>
              <a:rPr sz="2400" spc="245" dirty="0">
                <a:latin typeface="Cambria"/>
                <a:cs typeface="Cambria"/>
              </a:rPr>
              <a:t> </a:t>
            </a:r>
            <a:r>
              <a:rPr sz="2400" spc="70" dirty="0">
                <a:latin typeface="Cambria"/>
                <a:cs typeface="Cambria"/>
              </a:rPr>
              <a:t>Lead</a:t>
            </a:r>
            <a:r>
              <a:rPr sz="2400" spc="25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Firm</a:t>
            </a:r>
            <a:r>
              <a:rPr sz="2400" spc="25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has</a:t>
            </a:r>
            <a:r>
              <a:rPr sz="2400" spc="23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to</a:t>
            </a:r>
            <a:r>
              <a:rPr sz="2400" spc="23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share</a:t>
            </a:r>
            <a:r>
              <a:rPr sz="2400" spc="26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the</a:t>
            </a:r>
            <a:r>
              <a:rPr sz="2400" spc="25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fees</a:t>
            </a:r>
            <a:r>
              <a:rPr sz="2400" spc="229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with</a:t>
            </a:r>
            <a:r>
              <a:rPr sz="2400" spc="24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other</a:t>
            </a:r>
            <a:r>
              <a:rPr sz="2400" spc="27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firms,</a:t>
            </a:r>
            <a:r>
              <a:rPr sz="2400" spc="254" dirty="0">
                <a:latin typeface="Cambria"/>
                <a:cs typeface="Cambria"/>
              </a:rPr>
              <a:t> </a:t>
            </a:r>
            <a:r>
              <a:rPr sz="2400" spc="-25" dirty="0">
                <a:latin typeface="Cambria"/>
                <a:cs typeface="Cambria"/>
              </a:rPr>
              <a:t>if </a:t>
            </a:r>
            <a:r>
              <a:rPr sz="2400" dirty="0">
                <a:latin typeface="Cambria"/>
                <a:cs typeface="Cambria"/>
              </a:rPr>
              <a:t>it</a:t>
            </a:r>
            <a:r>
              <a:rPr sz="2400" spc="10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quits</a:t>
            </a:r>
            <a:r>
              <a:rPr sz="2400" spc="12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the</a:t>
            </a:r>
            <a:r>
              <a:rPr sz="2400" spc="90" dirty="0">
                <a:latin typeface="Cambria"/>
                <a:cs typeface="Cambria"/>
              </a:rPr>
              <a:t> </a:t>
            </a:r>
            <a:r>
              <a:rPr sz="2400" spc="-10" dirty="0">
                <a:latin typeface="Cambria"/>
                <a:cs typeface="Cambria"/>
              </a:rPr>
              <a:t>network.</a:t>
            </a:r>
            <a:endParaRPr sz="2400">
              <a:latin typeface="Cambria"/>
              <a:cs typeface="Cambria"/>
            </a:endParaRPr>
          </a:p>
          <a:p>
            <a:pPr marL="286385" indent="-273685">
              <a:lnSpc>
                <a:spcPct val="100000"/>
              </a:lnSpc>
              <a:spcBef>
                <a:spcPts val="2675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286385" algn="l"/>
              </a:tabLst>
            </a:pPr>
            <a:r>
              <a:rPr sz="2400" spc="70" dirty="0">
                <a:latin typeface="Cambria"/>
                <a:cs typeface="Cambria"/>
              </a:rPr>
              <a:t>Lead</a:t>
            </a:r>
            <a:r>
              <a:rPr sz="2400" spc="11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Firm</a:t>
            </a:r>
            <a:r>
              <a:rPr sz="2400" spc="110" dirty="0">
                <a:latin typeface="Cambria"/>
                <a:cs typeface="Cambria"/>
              </a:rPr>
              <a:t> </a:t>
            </a:r>
            <a:r>
              <a:rPr sz="2400" spc="55" dirty="0">
                <a:latin typeface="Cambria"/>
                <a:cs typeface="Cambria"/>
              </a:rPr>
              <a:t>will</a:t>
            </a:r>
            <a:r>
              <a:rPr sz="2400" spc="13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get</a:t>
            </a:r>
            <a:r>
              <a:rPr sz="2400" spc="105" dirty="0">
                <a:latin typeface="Cambria"/>
                <a:cs typeface="Cambria"/>
              </a:rPr>
              <a:t> </a:t>
            </a:r>
            <a:r>
              <a:rPr sz="2400" spc="60" dirty="0">
                <a:latin typeface="Cambria"/>
                <a:cs typeface="Cambria"/>
              </a:rPr>
              <a:t>Credit</a:t>
            </a:r>
            <a:r>
              <a:rPr sz="2400" spc="100" dirty="0">
                <a:latin typeface="Cambria"/>
                <a:cs typeface="Cambria"/>
              </a:rPr>
              <a:t> </a:t>
            </a:r>
            <a:r>
              <a:rPr sz="2400" spc="50" dirty="0">
                <a:latin typeface="Cambria"/>
                <a:cs typeface="Cambria"/>
              </a:rPr>
              <a:t>of</a:t>
            </a:r>
            <a:r>
              <a:rPr sz="2400" spc="110" dirty="0">
                <a:latin typeface="Cambria"/>
                <a:cs typeface="Cambria"/>
              </a:rPr>
              <a:t> </a:t>
            </a:r>
            <a:r>
              <a:rPr sz="2400" spc="-10" dirty="0">
                <a:latin typeface="Cambria"/>
                <a:cs typeface="Cambria"/>
              </a:rPr>
              <a:t>Experience.</a:t>
            </a:r>
            <a:endParaRPr sz="24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235"/>
              </a:spcBef>
              <a:buClr>
                <a:srgbClr val="FD8537"/>
              </a:buClr>
              <a:buFont typeface="Wingdings"/>
              <a:buChar char=""/>
            </a:pPr>
            <a:endParaRPr sz="2400">
              <a:latin typeface="Cambria"/>
              <a:cs typeface="Cambria"/>
            </a:endParaRPr>
          </a:p>
          <a:p>
            <a:pPr marL="287020" marR="6985" indent="-274955">
              <a:lnSpc>
                <a:spcPts val="2590"/>
              </a:lnSpc>
              <a:buClr>
                <a:srgbClr val="FD8537"/>
              </a:buClr>
              <a:buSzPct val="68750"/>
              <a:buFont typeface="Wingdings"/>
              <a:buChar char=""/>
              <a:tabLst>
                <a:tab pos="287020" algn="l"/>
                <a:tab pos="707390" algn="l"/>
                <a:tab pos="1637664" algn="l"/>
                <a:tab pos="3604260" algn="l"/>
                <a:tab pos="4086225" algn="l"/>
                <a:tab pos="4726305" algn="l"/>
                <a:tab pos="5689600" algn="l"/>
                <a:tab pos="6177280" algn="l"/>
                <a:tab pos="7610475" algn="l"/>
              </a:tabLst>
            </a:pPr>
            <a:r>
              <a:rPr sz="2400" spc="30" dirty="0">
                <a:latin typeface="Cambria"/>
                <a:cs typeface="Cambria"/>
              </a:rPr>
              <a:t>If</a:t>
            </a:r>
            <a:r>
              <a:rPr sz="2400" dirty="0">
                <a:latin typeface="Cambria"/>
                <a:cs typeface="Cambria"/>
              </a:rPr>
              <a:t>	</a:t>
            </a:r>
            <a:r>
              <a:rPr sz="2400" spc="-20" dirty="0">
                <a:latin typeface="Cambria"/>
                <a:cs typeface="Cambria"/>
              </a:rPr>
              <a:t>work</a:t>
            </a:r>
            <a:r>
              <a:rPr sz="2400" dirty="0">
                <a:latin typeface="Cambria"/>
                <a:cs typeface="Cambria"/>
              </a:rPr>
              <a:t>	</a:t>
            </a:r>
            <a:r>
              <a:rPr sz="2400" spc="-10" dirty="0">
                <a:latin typeface="Cambria"/>
                <a:cs typeface="Cambria"/>
              </a:rPr>
              <a:t>procurement</a:t>
            </a:r>
            <a:r>
              <a:rPr sz="2400" dirty="0">
                <a:latin typeface="Cambria"/>
                <a:cs typeface="Cambria"/>
              </a:rPr>
              <a:t>	</a:t>
            </a:r>
            <a:r>
              <a:rPr sz="2400" spc="-25" dirty="0">
                <a:latin typeface="Cambria"/>
                <a:cs typeface="Cambria"/>
              </a:rPr>
              <a:t>in</a:t>
            </a:r>
            <a:r>
              <a:rPr sz="2400" dirty="0">
                <a:latin typeface="Cambria"/>
                <a:cs typeface="Cambria"/>
              </a:rPr>
              <a:t>	</a:t>
            </a:r>
            <a:r>
              <a:rPr sz="2400" spc="-25" dirty="0">
                <a:latin typeface="Cambria"/>
                <a:cs typeface="Cambria"/>
              </a:rPr>
              <a:t>the</a:t>
            </a:r>
            <a:r>
              <a:rPr sz="2400" dirty="0">
                <a:latin typeface="Cambria"/>
                <a:cs typeface="Cambria"/>
              </a:rPr>
              <a:t>	</a:t>
            </a:r>
            <a:r>
              <a:rPr sz="2400" spc="-20" dirty="0">
                <a:latin typeface="Cambria"/>
                <a:cs typeface="Cambria"/>
              </a:rPr>
              <a:t>name</a:t>
            </a:r>
            <a:r>
              <a:rPr sz="2400" dirty="0">
                <a:latin typeface="Cambria"/>
                <a:cs typeface="Cambria"/>
              </a:rPr>
              <a:t>	</a:t>
            </a:r>
            <a:r>
              <a:rPr sz="2400" spc="25" dirty="0">
                <a:latin typeface="Cambria"/>
                <a:cs typeface="Cambria"/>
              </a:rPr>
              <a:t>of</a:t>
            </a:r>
            <a:r>
              <a:rPr sz="2400" dirty="0">
                <a:latin typeface="Cambria"/>
                <a:cs typeface="Cambria"/>
              </a:rPr>
              <a:t>	</a:t>
            </a:r>
            <a:r>
              <a:rPr sz="2400" spc="60" dirty="0">
                <a:latin typeface="Cambria"/>
                <a:cs typeface="Cambria"/>
              </a:rPr>
              <a:t>Network</a:t>
            </a:r>
            <a:r>
              <a:rPr sz="2400" dirty="0">
                <a:latin typeface="Cambria"/>
                <a:cs typeface="Cambria"/>
              </a:rPr>
              <a:t>	</a:t>
            </a:r>
            <a:r>
              <a:rPr sz="2400" spc="-40" dirty="0">
                <a:latin typeface="Cambria"/>
                <a:cs typeface="Cambria"/>
              </a:rPr>
              <a:t>is </a:t>
            </a:r>
            <a:r>
              <a:rPr sz="2400" dirty="0">
                <a:latin typeface="Cambria"/>
                <a:cs typeface="Cambria"/>
              </a:rPr>
              <a:t>allowed</a:t>
            </a:r>
            <a:r>
              <a:rPr sz="2400" spc="18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in</a:t>
            </a:r>
            <a:r>
              <a:rPr sz="2400" spc="21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future,</a:t>
            </a:r>
            <a:r>
              <a:rPr sz="2400" spc="19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concept</a:t>
            </a:r>
            <a:r>
              <a:rPr sz="2400" spc="204" dirty="0">
                <a:latin typeface="Cambria"/>
                <a:cs typeface="Cambria"/>
              </a:rPr>
              <a:t> </a:t>
            </a:r>
            <a:r>
              <a:rPr sz="2400" spc="50" dirty="0">
                <a:latin typeface="Cambria"/>
                <a:cs typeface="Cambria"/>
              </a:rPr>
              <a:t>of</a:t>
            </a:r>
            <a:r>
              <a:rPr sz="2400" spc="175" dirty="0">
                <a:latin typeface="Cambria"/>
                <a:cs typeface="Cambria"/>
              </a:rPr>
              <a:t> </a:t>
            </a:r>
            <a:r>
              <a:rPr sz="2400" spc="70" dirty="0">
                <a:latin typeface="Cambria"/>
                <a:cs typeface="Cambria"/>
              </a:rPr>
              <a:t>Lead</a:t>
            </a:r>
            <a:r>
              <a:rPr sz="2400" spc="19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Firm</a:t>
            </a:r>
            <a:r>
              <a:rPr sz="2400" spc="185" dirty="0">
                <a:latin typeface="Cambria"/>
                <a:cs typeface="Cambria"/>
              </a:rPr>
              <a:t> </a:t>
            </a:r>
            <a:r>
              <a:rPr sz="2400" spc="55" dirty="0">
                <a:latin typeface="Cambria"/>
                <a:cs typeface="Cambria"/>
              </a:rPr>
              <a:t>will</a:t>
            </a:r>
            <a:r>
              <a:rPr sz="2400" spc="215" dirty="0">
                <a:latin typeface="Cambria"/>
                <a:cs typeface="Cambria"/>
              </a:rPr>
              <a:t> </a:t>
            </a:r>
            <a:r>
              <a:rPr sz="2400" spc="35" dirty="0">
                <a:latin typeface="Cambria"/>
                <a:cs typeface="Cambria"/>
              </a:rPr>
              <a:t>die.</a:t>
            </a:r>
            <a:endParaRPr sz="24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4644" y="1517091"/>
            <a:ext cx="7677784" cy="112331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527685" marR="5080" indent="-515620" algn="just">
              <a:lnSpc>
                <a:spcPct val="100000"/>
              </a:lnSpc>
              <a:spcBef>
                <a:spcPts val="50"/>
              </a:spcBef>
            </a:pPr>
            <a:r>
              <a:rPr sz="2450" dirty="0">
                <a:latin typeface="Cambria"/>
                <a:cs typeface="Cambria"/>
              </a:rPr>
              <a:t>1.</a:t>
            </a:r>
            <a:r>
              <a:rPr sz="2450" spc="580" dirty="0">
                <a:latin typeface="Cambria"/>
                <a:cs typeface="Cambria"/>
              </a:rPr>
              <a:t>  </a:t>
            </a:r>
            <a:r>
              <a:rPr sz="2400" dirty="0">
                <a:latin typeface="Cambria"/>
                <a:cs typeface="Cambria"/>
              </a:rPr>
              <a:t>Registration</a:t>
            </a:r>
            <a:r>
              <a:rPr sz="2400" spc="275" dirty="0">
                <a:latin typeface="Cambria"/>
                <a:cs typeface="Cambria"/>
              </a:rPr>
              <a:t>   </a:t>
            </a:r>
            <a:r>
              <a:rPr sz="2400" spc="55" dirty="0">
                <a:latin typeface="Cambria"/>
                <a:cs typeface="Cambria"/>
              </a:rPr>
              <a:t>will</a:t>
            </a:r>
            <a:r>
              <a:rPr sz="2400" spc="275" dirty="0">
                <a:latin typeface="Cambria"/>
                <a:cs typeface="Cambria"/>
              </a:rPr>
              <a:t>   </a:t>
            </a:r>
            <a:r>
              <a:rPr sz="2400" spc="60" dirty="0">
                <a:latin typeface="Cambria"/>
                <a:cs typeface="Cambria"/>
              </a:rPr>
              <a:t>only</a:t>
            </a:r>
            <a:r>
              <a:rPr sz="2400" spc="275" dirty="0">
                <a:latin typeface="Cambria"/>
                <a:cs typeface="Cambria"/>
              </a:rPr>
              <a:t>   </a:t>
            </a:r>
            <a:r>
              <a:rPr sz="2400" dirty="0">
                <a:latin typeface="Cambria"/>
                <a:cs typeface="Cambria"/>
              </a:rPr>
              <a:t>be</a:t>
            </a:r>
            <a:r>
              <a:rPr sz="2400" spc="275" dirty="0">
                <a:latin typeface="Cambria"/>
                <a:cs typeface="Cambria"/>
              </a:rPr>
              <a:t>   </a:t>
            </a:r>
            <a:r>
              <a:rPr sz="2400" spc="65" dirty="0">
                <a:latin typeface="Cambria"/>
                <a:cs typeface="Cambria"/>
              </a:rPr>
              <a:t>given</a:t>
            </a:r>
            <a:r>
              <a:rPr sz="2400" spc="275" dirty="0">
                <a:latin typeface="Cambria"/>
                <a:cs typeface="Cambria"/>
              </a:rPr>
              <a:t>   </a:t>
            </a:r>
            <a:r>
              <a:rPr sz="2400" dirty="0">
                <a:latin typeface="Cambria"/>
                <a:cs typeface="Cambria"/>
              </a:rPr>
              <a:t>when</a:t>
            </a:r>
            <a:r>
              <a:rPr sz="2400" spc="270" dirty="0">
                <a:latin typeface="Cambria"/>
                <a:cs typeface="Cambria"/>
              </a:rPr>
              <a:t>   </a:t>
            </a:r>
            <a:r>
              <a:rPr sz="2400" spc="-10" dirty="0">
                <a:latin typeface="Cambria"/>
                <a:cs typeface="Cambria"/>
              </a:rPr>
              <a:t>every </a:t>
            </a:r>
            <a:r>
              <a:rPr sz="2400" spc="60" dirty="0">
                <a:latin typeface="Cambria"/>
                <a:cs typeface="Cambria"/>
              </a:rPr>
              <a:t>Agreement,</a:t>
            </a:r>
            <a:r>
              <a:rPr sz="2400" spc="49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Bye</a:t>
            </a:r>
            <a:r>
              <a:rPr sz="2400" spc="480" dirty="0">
                <a:latin typeface="Cambria"/>
                <a:cs typeface="Cambria"/>
              </a:rPr>
              <a:t> </a:t>
            </a:r>
            <a:r>
              <a:rPr sz="2400" spc="80" dirty="0">
                <a:latin typeface="Cambria"/>
                <a:cs typeface="Cambria"/>
              </a:rPr>
              <a:t>Laws,</a:t>
            </a:r>
            <a:r>
              <a:rPr sz="2400" spc="470" dirty="0">
                <a:latin typeface="Cambria"/>
                <a:cs typeface="Cambria"/>
              </a:rPr>
              <a:t> </a:t>
            </a:r>
            <a:r>
              <a:rPr sz="2400" spc="225" dirty="0">
                <a:latin typeface="Cambria"/>
                <a:cs typeface="Cambria"/>
              </a:rPr>
              <a:t>MOUs</a:t>
            </a:r>
            <a:r>
              <a:rPr sz="2400" spc="47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have</a:t>
            </a:r>
            <a:r>
              <a:rPr sz="2400" spc="484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been</a:t>
            </a:r>
            <a:r>
              <a:rPr sz="2400" spc="47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filed</a:t>
            </a:r>
            <a:r>
              <a:rPr sz="2400" spc="475" dirty="0">
                <a:latin typeface="Cambria"/>
                <a:cs typeface="Cambria"/>
              </a:rPr>
              <a:t> </a:t>
            </a:r>
            <a:r>
              <a:rPr sz="2400" spc="-20" dirty="0">
                <a:latin typeface="Cambria"/>
                <a:cs typeface="Cambria"/>
              </a:rPr>
              <a:t>with </a:t>
            </a:r>
            <a:r>
              <a:rPr sz="2400" spc="155" dirty="0">
                <a:latin typeface="Cambria"/>
                <a:cs typeface="Cambria"/>
              </a:rPr>
              <a:t>ICAI.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886959" y="2767406"/>
            <a:ext cx="155511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81280" algn="r">
              <a:lnSpc>
                <a:spcPct val="100000"/>
              </a:lnSpc>
              <a:spcBef>
                <a:spcPts val="100"/>
              </a:spcBef>
              <a:tabLst>
                <a:tab pos="917575" algn="l"/>
              </a:tabLst>
            </a:pPr>
            <a:r>
              <a:rPr sz="2400" spc="-25" dirty="0">
                <a:latin typeface="Cambria"/>
                <a:cs typeface="Cambria"/>
              </a:rPr>
              <a:t>can</a:t>
            </a:r>
            <a:r>
              <a:rPr sz="2400" dirty="0">
                <a:latin typeface="Cambria"/>
                <a:cs typeface="Cambria"/>
              </a:rPr>
              <a:t>	</a:t>
            </a:r>
            <a:r>
              <a:rPr sz="2400" spc="-25" dirty="0">
                <a:latin typeface="Cambria"/>
                <a:cs typeface="Cambria"/>
              </a:rPr>
              <a:t>be</a:t>
            </a:r>
            <a:endParaRPr sz="2400">
              <a:latin typeface="Cambria"/>
              <a:cs typeface="Cambria"/>
            </a:endParaRPr>
          </a:p>
          <a:p>
            <a:pPr marR="5080" algn="r">
              <a:lnSpc>
                <a:spcPct val="100000"/>
              </a:lnSpc>
              <a:spcBef>
                <a:spcPts val="5"/>
              </a:spcBef>
              <a:tabLst>
                <a:tab pos="1258570" algn="l"/>
              </a:tabLst>
            </a:pPr>
            <a:r>
              <a:rPr sz="2400" spc="-10" dirty="0">
                <a:latin typeface="Cambria"/>
                <a:cs typeface="Cambria"/>
              </a:rPr>
              <a:t>partner</a:t>
            </a:r>
            <a:r>
              <a:rPr sz="2400" dirty="0">
                <a:latin typeface="Cambria"/>
                <a:cs typeface="Cambria"/>
              </a:rPr>
              <a:t>	</a:t>
            </a:r>
            <a:r>
              <a:rPr sz="2400" spc="30" dirty="0">
                <a:latin typeface="Cambria"/>
                <a:cs typeface="Cambria"/>
              </a:rPr>
              <a:t>of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670675" y="2767406"/>
            <a:ext cx="1840864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7160">
              <a:lnSpc>
                <a:spcPct val="100000"/>
              </a:lnSpc>
              <a:spcBef>
                <a:spcPts val="100"/>
              </a:spcBef>
              <a:tabLst>
                <a:tab pos="1490980" algn="l"/>
              </a:tabLst>
            </a:pPr>
            <a:r>
              <a:rPr sz="2400" spc="40" dirty="0">
                <a:latin typeface="Cambria"/>
                <a:cs typeface="Cambria"/>
              </a:rPr>
              <a:t>signed</a:t>
            </a:r>
            <a:r>
              <a:rPr sz="2400" dirty="0">
                <a:latin typeface="Cambria"/>
                <a:cs typeface="Cambria"/>
              </a:rPr>
              <a:t>	</a:t>
            </a:r>
            <a:r>
              <a:rPr sz="2400" spc="25" dirty="0">
                <a:latin typeface="Cambria"/>
                <a:cs typeface="Cambria"/>
              </a:rPr>
              <a:t>by</a:t>
            </a:r>
            <a:endParaRPr sz="24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878205" algn="l"/>
                <a:tab pos="1402715" algn="l"/>
              </a:tabLst>
            </a:pPr>
            <a:r>
              <a:rPr sz="2400" spc="-20" dirty="0">
                <a:latin typeface="Cambria"/>
                <a:cs typeface="Cambria"/>
              </a:rPr>
              <a:t>each</a:t>
            </a:r>
            <a:r>
              <a:rPr sz="2400" dirty="0">
                <a:latin typeface="Cambria"/>
                <a:cs typeface="Cambria"/>
              </a:rPr>
              <a:t>	</a:t>
            </a:r>
            <a:r>
              <a:rPr sz="2400" spc="25" dirty="0">
                <a:latin typeface="Cambria"/>
                <a:cs typeface="Cambria"/>
              </a:rPr>
              <a:t>of</a:t>
            </a:r>
            <a:r>
              <a:rPr sz="2400" dirty="0">
                <a:latin typeface="Cambria"/>
                <a:cs typeface="Cambria"/>
              </a:rPr>
              <a:t>	</a:t>
            </a:r>
            <a:r>
              <a:rPr sz="2400" spc="-25" dirty="0">
                <a:latin typeface="Cambria"/>
                <a:cs typeface="Cambria"/>
              </a:rPr>
              <a:t>the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34644" y="2767406"/>
            <a:ext cx="3846829" cy="112331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527685" marR="5080" indent="-515620">
              <a:lnSpc>
                <a:spcPct val="100000"/>
              </a:lnSpc>
              <a:spcBef>
                <a:spcPts val="50"/>
              </a:spcBef>
              <a:tabLst>
                <a:tab pos="527685" algn="l"/>
                <a:tab pos="2982595" algn="l"/>
              </a:tabLst>
            </a:pPr>
            <a:r>
              <a:rPr sz="2450" spc="-25" dirty="0">
                <a:latin typeface="Cambria"/>
                <a:cs typeface="Cambria"/>
              </a:rPr>
              <a:t>2.</a:t>
            </a:r>
            <a:r>
              <a:rPr sz="2450" dirty="0">
                <a:latin typeface="Cambria"/>
                <a:cs typeface="Cambria"/>
              </a:rPr>
              <a:t>	</a:t>
            </a:r>
            <a:r>
              <a:rPr sz="2400" spc="130" dirty="0">
                <a:latin typeface="Cambria"/>
                <a:cs typeface="Cambria"/>
              </a:rPr>
              <a:t>Deeds/MOUs,</a:t>
            </a:r>
            <a:r>
              <a:rPr sz="2400" dirty="0">
                <a:latin typeface="Cambria"/>
                <a:cs typeface="Cambria"/>
              </a:rPr>
              <a:t>	</a:t>
            </a:r>
            <a:r>
              <a:rPr sz="2400" spc="-10" dirty="0">
                <a:latin typeface="Cambria"/>
                <a:cs typeface="Cambria"/>
              </a:rPr>
              <a:t>Forms </a:t>
            </a:r>
            <a:r>
              <a:rPr sz="2400" spc="50" dirty="0">
                <a:latin typeface="Cambria"/>
                <a:cs typeface="Cambria"/>
              </a:rPr>
              <a:t>managing/designated </a:t>
            </a:r>
            <a:r>
              <a:rPr sz="2400" dirty="0">
                <a:latin typeface="Cambria"/>
                <a:cs typeface="Cambria"/>
              </a:rPr>
              <a:t>member</a:t>
            </a:r>
            <a:r>
              <a:rPr sz="2400" spc="235" dirty="0">
                <a:latin typeface="Cambria"/>
                <a:cs typeface="Cambria"/>
              </a:rPr>
              <a:t> </a:t>
            </a:r>
            <a:r>
              <a:rPr sz="2400" spc="-10" dirty="0">
                <a:latin typeface="Cambria"/>
                <a:cs typeface="Cambria"/>
              </a:rPr>
              <a:t>firms.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34644" y="4018026"/>
            <a:ext cx="7680959" cy="215709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527685" marR="5080" indent="-515620">
              <a:lnSpc>
                <a:spcPct val="100000"/>
              </a:lnSpc>
              <a:spcBef>
                <a:spcPts val="50"/>
              </a:spcBef>
              <a:buSzPct val="102083"/>
              <a:buAutoNum type="arabicPeriod" startAt="3"/>
              <a:tabLst>
                <a:tab pos="527685" algn="l"/>
                <a:tab pos="1427480" algn="l"/>
                <a:tab pos="2531110" algn="l"/>
                <a:tab pos="2954655" algn="l"/>
                <a:tab pos="5622925" algn="l"/>
                <a:tab pos="6241415" algn="l"/>
                <a:tab pos="6711315" algn="l"/>
                <a:tab pos="7397115" algn="l"/>
              </a:tabLst>
            </a:pPr>
            <a:r>
              <a:rPr sz="2400" spc="50" dirty="0">
                <a:latin typeface="Cambria"/>
                <a:cs typeface="Cambria"/>
              </a:rPr>
              <a:t>Legal</a:t>
            </a:r>
            <a:r>
              <a:rPr sz="2400" dirty="0">
                <a:latin typeface="Cambria"/>
                <a:cs typeface="Cambria"/>
              </a:rPr>
              <a:t>	</a:t>
            </a:r>
            <a:r>
              <a:rPr sz="2400" spc="-10" dirty="0">
                <a:latin typeface="Cambria"/>
                <a:cs typeface="Cambria"/>
              </a:rPr>
              <a:t>status</a:t>
            </a:r>
            <a:r>
              <a:rPr sz="2400" dirty="0">
                <a:latin typeface="Cambria"/>
                <a:cs typeface="Cambria"/>
              </a:rPr>
              <a:t>	</a:t>
            </a:r>
            <a:r>
              <a:rPr sz="2400" spc="25" dirty="0">
                <a:latin typeface="Cambria"/>
                <a:cs typeface="Cambria"/>
              </a:rPr>
              <a:t>of</a:t>
            </a:r>
            <a:r>
              <a:rPr sz="2400" dirty="0">
                <a:latin typeface="Cambria"/>
                <a:cs typeface="Cambria"/>
              </a:rPr>
              <a:t>	</a:t>
            </a:r>
            <a:r>
              <a:rPr sz="2400" spc="70" dirty="0">
                <a:latin typeface="Cambria"/>
                <a:cs typeface="Cambria"/>
              </a:rPr>
              <a:t>Alliance/Network</a:t>
            </a:r>
            <a:r>
              <a:rPr sz="2400" dirty="0">
                <a:latin typeface="Cambria"/>
                <a:cs typeface="Cambria"/>
              </a:rPr>
              <a:t>	</a:t>
            </a:r>
            <a:r>
              <a:rPr sz="2400" spc="-25" dirty="0">
                <a:latin typeface="Cambria"/>
                <a:cs typeface="Cambria"/>
              </a:rPr>
              <a:t>can</a:t>
            </a:r>
            <a:r>
              <a:rPr sz="2400" dirty="0">
                <a:latin typeface="Cambria"/>
                <a:cs typeface="Cambria"/>
              </a:rPr>
              <a:t>	</a:t>
            </a:r>
            <a:r>
              <a:rPr sz="2400" spc="-25" dirty="0">
                <a:latin typeface="Cambria"/>
                <a:cs typeface="Cambria"/>
              </a:rPr>
              <a:t>be</a:t>
            </a:r>
            <a:r>
              <a:rPr sz="2400" dirty="0">
                <a:latin typeface="Cambria"/>
                <a:cs typeface="Cambria"/>
              </a:rPr>
              <a:t>	</a:t>
            </a:r>
            <a:r>
              <a:rPr sz="2400" spc="-20" dirty="0">
                <a:latin typeface="Cambria"/>
                <a:cs typeface="Cambria"/>
              </a:rPr>
              <a:t>that</a:t>
            </a:r>
            <a:r>
              <a:rPr sz="2400" dirty="0">
                <a:latin typeface="Cambria"/>
                <a:cs typeface="Cambria"/>
              </a:rPr>
              <a:t>	</a:t>
            </a:r>
            <a:r>
              <a:rPr sz="2400" spc="30" dirty="0">
                <a:latin typeface="Cambria"/>
                <a:cs typeface="Cambria"/>
              </a:rPr>
              <a:t>of </a:t>
            </a:r>
            <a:r>
              <a:rPr sz="2400" spc="195" dirty="0">
                <a:latin typeface="Cambria"/>
                <a:cs typeface="Cambria"/>
              </a:rPr>
              <a:t>AOP.</a:t>
            </a:r>
            <a:endParaRPr sz="2400">
              <a:latin typeface="Cambria"/>
              <a:cs typeface="Cambria"/>
            </a:endParaRPr>
          </a:p>
          <a:p>
            <a:pPr marL="527685" indent="-514984">
              <a:lnSpc>
                <a:spcPts val="2935"/>
              </a:lnSpc>
              <a:spcBef>
                <a:spcPts val="1140"/>
              </a:spcBef>
              <a:buSzPct val="102083"/>
              <a:buAutoNum type="arabicPeriod" startAt="3"/>
              <a:tabLst>
                <a:tab pos="527685" algn="l"/>
                <a:tab pos="887094" algn="l"/>
                <a:tab pos="2030730" algn="l"/>
                <a:tab pos="2609850" algn="l"/>
                <a:tab pos="5281295" algn="l"/>
                <a:tab pos="5900420" algn="l"/>
                <a:tab pos="6619875" algn="l"/>
                <a:tab pos="7141209" algn="l"/>
              </a:tabLst>
            </a:pPr>
            <a:r>
              <a:rPr sz="2400" spc="30" dirty="0">
                <a:latin typeface="Cambria"/>
                <a:cs typeface="Cambria"/>
              </a:rPr>
              <a:t>If</a:t>
            </a:r>
            <a:r>
              <a:rPr sz="2400" dirty="0">
                <a:latin typeface="Cambria"/>
                <a:cs typeface="Cambria"/>
              </a:rPr>
              <a:t>	</a:t>
            </a:r>
            <a:r>
              <a:rPr sz="2400" spc="-10" dirty="0">
                <a:latin typeface="Cambria"/>
                <a:cs typeface="Cambria"/>
              </a:rPr>
              <a:t>needed</a:t>
            </a:r>
            <a:r>
              <a:rPr sz="2400" dirty="0">
                <a:latin typeface="Cambria"/>
                <a:cs typeface="Cambria"/>
              </a:rPr>
              <a:t>	</a:t>
            </a:r>
            <a:r>
              <a:rPr sz="2400" spc="-25" dirty="0">
                <a:latin typeface="Cambria"/>
                <a:cs typeface="Cambria"/>
              </a:rPr>
              <a:t>the</a:t>
            </a:r>
            <a:r>
              <a:rPr sz="2400" dirty="0">
                <a:latin typeface="Cambria"/>
                <a:cs typeface="Cambria"/>
              </a:rPr>
              <a:t>	</a:t>
            </a:r>
            <a:r>
              <a:rPr sz="2400" spc="65" dirty="0">
                <a:latin typeface="Cambria"/>
                <a:cs typeface="Cambria"/>
              </a:rPr>
              <a:t>Alliance/Network</a:t>
            </a:r>
            <a:r>
              <a:rPr sz="2400" dirty="0">
                <a:latin typeface="Cambria"/>
                <a:cs typeface="Cambria"/>
              </a:rPr>
              <a:t>	</a:t>
            </a:r>
            <a:r>
              <a:rPr sz="2400" spc="-25" dirty="0">
                <a:latin typeface="Cambria"/>
                <a:cs typeface="Cambria"/>
              </a:rPr>
              <a:t>can</a:t>
            </a:r>
            <a:r>
              <a:rPr sz="2400" dirty="0">
                <a:latin typeface="Cambria"/>
                <a:cs typeface="Cambria"/>
              </a:rPr>
              <a:t>	</a:t>
            </a:r>
            <a:r>
              <a:rPr sz="2400" spc="-20" dirty="0">
                <a:latin typeface="Cambria"/>
                <a:cs typeface="Cambria"/>
              </a:rPr>
              <a:t>take</a:t>
            </a:r>
            <a:r>
              <a:rPr sz="2400" dirty="0">
                <a:latin typeface="Cambria"/>
                <a:cs typeface="Cambria"/>
              </a:rPr>
              <a:t>	</a:t>
            </a:r>
            <a:r>
              <a:rPr sz="2400" spc="75" dirty="0">
                <a:latin typeface="Cambria"/>
                <a:cs typeface="Cambria"/>
              </a:rPr>
              <a:t>up</a:t>
            </a:r>
            <a:r>
              <a:rPr sz="2400" dirty="0">
                <a:latin typeface="Cambria"/>
                <a:cs typeface="Cambria"/>
              </a:rPr>
              <a:t>	</a:t>
            </a:r>
            <a:r>
              <a:rPr sz="2400" spc="-25" dirty="0">
                <a:latin typeface="Cambria"/>
                <a:cs typeface="Cambria"/>
              </a:rPr>
              <a:t>non</a:t>
            </a:r>
            <a:endParaRPr sz="2400">
              <a:latin typeface="Cambria"/>
              <a:cs typeface="Cambria"/>
            </a:endParaRPr>
          </a:p>
          <a:p>
            <a:pPr marL="527685">
              <a:lnSpc>
                <a:spcPts val="2875"/>
              </a:lnSpc>
            </a:pPr>
            <a:r>
              <a:rPr sz="2400" dirty="0">
                <a:latin typeface="Cambria"/>
                <a:cs typeface="Cambria"/>
              </a:rPr>
              <a:t>attest</a:t>
            </a:r>
            <a:r>
              <a:rPr sz="2400" spc="11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assignments</a:t>
            </a:r>
            <a:r>
              <a:rPr sz="2400" spc="12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in</a:t>
            </a:r>
            <a:r>
              <a:rPr sz="2400" spc="9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its</a:t>
            </a:r>
            <a:r>
              <a:rPr sz="2400" spc="110" dirty="0">
                <a:latin typeface="Cambria"/>
                <a:cs typeface="Cambria"/>
              </a:rPr>
              <a:t> </a:t>
            </a:r>
            <a:r>
              <a:rPr sz="2400" spc="70" dirty="0">
                <a:latin typeface="Cambria"/>
                <a:cs typeface="Cambria"/>
              </a:rPr>
              <a:t>own</a:t>
            </a:r>
            <a:r>
              <a:rPr sz="2400" spc="85" dirty="0">
                <a:latin typeface="Cambria"/>
                <a:cs typeface="Cambria"/>
              </a:rPr>
              <a:t> </a:t>
            </a:r>
            <a:r>
              <a:rPr sz="2400" spc="-10" dirty="0">
                <a:latin typeface="Cambria"/>
                <a:cs typeface="Cambria"/>
              </a:rPr>
              <a:t>name.</a:t>
            </a:r>
            <a:endParaRPr sz="2400">
              <a:latin typeface="Cambria"/>
              <a:cs typeface="Cambria"/>
            </a:endParaRPr>
          </a:p>
          <a:p>
            <a:pPr marR="7620" algn="r">
              <a:lnSpc>
                <a:spcPct val="100000"/>
              </a:lnSpc>
              <a:spcBef>
                <a:spcPts val="1180"/>
              </a:spcBef>
            </a:pPr>
            <a:r>
              <a:rPr sz="2400" i="1" spc="-10" dirty="0">
                <a:latin typeface="Palatino Linotype"/>
                <a:cs typeface="Palatino Linotype"/>
              </a:rPr>
              <a:t>Cont’d…</a:t>
            </a:r>
            <a:endParaRPr sz="2400">
              <a:latin typeface="Palatino Linotype"/>
              <a:cs typeface="Palatino Linotype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63295" y="560882"/>
            <a:ext cx="5945505" cy="955675"/>
            <a:chOff x="463295" y="560882"/>
            <a:chExt cx="5945505" cy="955675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3295" y="560882"/>
              <a:ext cx="857846" cy="95537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2375" y="1133792"/>
              <a:ext cx="5472430" cy="7143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8575" y="652221"/>
              <a:ext cx="1604645" cy="79684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23871" y="652221"/>
              <a:ext cx="988872" cy="79684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39568" y="652221"/>
              <a:ext cx="930960" cy="79684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151631" y="560882"/>
              <a:ext cx="882192" cy="95537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511295" y="652221"/>
              <a:ext cx="1147381" cy="79684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236719" y="560882"/>
              <a:ext cx="735914" cy="95537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450080" y="652221"/>
              <a:ext cx="754202" cy="79684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782311" y="560882"/>
              <a:ext cx="976693" cy="95537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236463" y="652221"/>
              <a:ext cx="1171778" cy="796848"/>
            </a:xfrm>
            <a:prstGeom prst="rect">
              <a:avLst/>
            </a:prstGeom>
          </p:spPr>
        </p:pic>
      </p:grp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721868" y="652652"/>
            <a:ext cx="5449570" cy="544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cap="small" dirty="0"/>
              <a:t>Points</a:t>
            </a:r>
            <a:r>
              <a:rPr cap="small" spc="190" dirty="0"/>
              <a:t> </a:t>
            </a:r>
            <a:r>
              <a:rPr cap="small" spc="50" dirty="0"/>
              <a:t>to</a:t>
            </a:r>
            <a:r>
              <a:rPr cap="small" spc="235" dirty="0"/>
              <a:t> </a:t>
            </a:r>
            <a:r>
              <a:rPr cap="small" spc="55" dirty="0"/>
              <a:t>be</a:t>
            </a:r>
            <a:r>
              <a:rPr cap="small" spc="225" dirty="0"/>
              <a:t> </a:t>
            </a:r>
            <a:r>
              <a:rPr cap="small" dirty="0"/>
              <a:t>Kept</a:t>
            </a:r>
            <a:r>
              <a:rPr cap="small" spc="204" dirty="0"/>
              <a:t> </a:t>
            </a:r>
            <a:r>
              <a:rPr cap="small" dirty="0"/>
              <a:t>In</a:t>
            </a:r>
            <a:r>
              <a:rPr cap="small" spc="215" dirty="0"/>
              <a:t> </a:t>
            </a:r>
            <a:r>
              <a:rPr cap="small" spc="-5" dirty="0"/>
              <a:t>Mind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3825">
              <a:lnSpc>
                <a:spcPct val="100000"/>
              </a:lnSpc>
              <a:spcBef>
                <a:spcPts val="105"/>
              </a:spcBef>
            </a:pPr>
            <a:r>
              <a:rPr dirty="0"/>
              <a:t>M</a:t>
            </a:r>
            <a:r>
              <a:rPr sz="2800" dirty="0"/>
              <a:t>ARKET</a:t>
            </a:r>
            <a:r>
              <a:rPr sz="2800" spc="114" dirty="0"/>
              <a:t> </a:t>
            </a:r>
            <a:r>
              <a:rPr spc="-10" dirty="0"/>
              <a:t>S</a:t>
            </a:r>
            <a:r>
              <a:rPr sz="2700" spc="-10" dirty="0"/>
              <a:t>CENARIO</a:t>
            </a:r>
            <a:endParaRPr sz="2700"/>
          </a:p>
        </p:txBody>
      </p:sp>
      <p:sp>
        <p:nvSpPr>
          <p:cNvPr id="3" name="object 3"/>
          <p:cNvSpPr txBox="1"/>
          <p:nvPr/>
        </p:nvSpPr>
        <p:spPr>
          <a:xfrm>
            <a:off x="364642" y="1664919"/>
            <a:ext cx="8165465" cy="37909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4480" marR="9525" indent="-272415" algn="just">
              <a:lnSpc>
                <a:spcPct val="100000"/>
              </a:lnSpc>
              <a:spcBef>
                <a:spcPts val="95"/>
              </a:spcBef>
              <a:buClr>
                <a:srgbClr val="FD8537"/>
              </a:buClr>
              <a:buSzPct val="73076"/>
              <a:buFont typeface="Arial MT"/>
              <a:buChar char="•"/>
              <a:tabLst>
                <a:tab pos="286385" algn="l"/>
              </a:tabLst>
            </a:pPr>
            <a:r>
              <a:rPr sz="2600" spc="70" dirty="0">
                <a:latin typeface="Cambria"/>
                <a:cs typeface="Cambria"/>
              </a:rPr>
              <a:t>Accounting</a:t>
            </a:r>
            <a:r>
              <a:rPr sz="2600" spc="330" dirty="0">
                <a:latin typeface="Cambria"/>
                <a:cs typeface="Cambria"/>
              </a:rPr>
              <a:t>   </a:t>
            </a:r>
            <a:r>
              <a:rPr sz="2600" dirty="0">
                <a:latin typeface="Cambria"/>
                <a:cs typeface="Cambria"/>
              </a:rPr>
              <a:t>Services</a:t>
            </a:r>
            <a:r>
              <a:rPr sz="2600" spc="325" dirty="0">
                <a:latin typeface="Cambria"/>
                <a:cs typeface="Cambria"/>
              </a:rPr>
              <a:t>   </a:t>
            </a:r>
            <a:r>
              <a:rPr sz="2600" dirty="0">
                <a:latin typeface="Cambria"/>
                <a:cs typeface="Cambria"/>
              </a:rPr>
              <a:t>identified</a:t>
            </a:r>
            <a:r>
              <a:rPr sz="2600" spc="335" dirty="0">
                <a:latin typeface="Cambria"/>
                <a:cs typeface="Cambria"/>
              </a:rPr>
              <a:t>   </a:t>
            </a:r>
            <a:r>
              <a:rPr sz="2600" dirty="0">
                <a:latin typeface="Cambria"/>
                <a:cs typeface="Cambria"/>
              </a:rPr>
              <a:t>as</a:t>
            </a:r>
            <a:r>
              <a:rPr sz="2600" spc="320" dirty="0">
                <a:latin typeface="Cambria"/>
                <a:cs typeface="Cambria"/>
              </a:rPr>
              <a:t>   </a:t>
            </a:r>
            <a:r>
              <a:rPr sz="2600" dirty="0">
                <a:latin typeface="Cambria"/>
                <a:cs typeface="Cambria"/>
              </a:rPr>
              <a:t>one</a:t>
            </a:r>
            <a:r>
              <a:rPr sz="2600" spc="325" dirty="0">
                <a:latin typeface="Cambria"/>
                <a:cs typeface="Cambria"/>
              </a:rPr>
              <a:t>   </a:t>
            </a:r>
            <a:r>
              <a:rPr sz="2600" spc="50" dirty="0">
                <a:latin typeface="Cambria"/>
                <a:cs typeface="Cambria"/>
              </a:rPr>
              <a:t>of</a:t>
            </a:r>
            <a:r>
              <a:rPr sz="2600" spc="325" dirty="0">
                <a:latin typeface="Cambria"/>
                <a:cs typeface="Cambria"/>
              </a:rPr>
              <a:t>   </a:t>
            </a:r>
            <a:r>
              <a:rPr sz="2600" spc="-25" dirty="0">
                <a:latin typeface="Cambria"/>
                <a:cs typeface="Cambria"/>
              </a:rPr>
              <a:t>the 	</a:t>
            </a:r>
            <a:r>
              <a:rPr sz="2600" spc="100" dirty="0">
                <a:latin typeface="Cambria"/>
                <a:cs typeface="Cambria"/>
              </a:rPr>
              <a:t>Champion</a:t>
            </a:r>
            <a:r>
              <a:rPr sz="2600" spc="325" dirty="0">
                <a:latin typeface="Cambria"/>
                <a:cs typeface="Cambria"/>
              </a:rPr>
              <a:t> </a:t>
            </a:r>
            <a:r>
              <a:rPr sz="2600" dirty="0">
                <a:latin typeface="Cambria"/>
                <a:cs typeface="Cambria"/>
              </a:rPr>
              <a:t>Sectors</a:t>
            </a:r>
            <a:r>
              <a:rPr sz="2600" spc="340" dirty="0">
                <a:latin typeface="Cambria"/>
                <a:cs typeface="Cambria"/>
              </a:rPr>
              <a:t> </a:t>
            </a:r>
            <a:r>
              <a:rPr sz="2600" dirty="0">
                <a:latin typeface="Cambria"/>
                <a:cs typeface="Cambria"/>
              </a:rPr>
              <a:t>for</a:t>
            </a:r>
            <a:r>
              <a:rPr sz="2600" spc="330" dirty="0">
                <a:latin typeface="Cambria"/>
                <a:cs typeface="Cambria"/>
              </a:rPr>
              <a:t> </a:t>
            </a:r>
            <a:r>
              <a:rPr sz="2600" dirty="0">
                <a:latin typeface="Cambria"/>
                <a:cs typeface="Cambria"/>
              </a:rPr>
              <a:t>Export</a:t>
            </a:r>
            <a:r>
              <a:rPr sz="2600" spc="320" dirty="0">
                <a:latin typeface="Cambria"/>
                <a:cs typeface="Cambria"/>
              </a:rPr>
              <a:t>  </a:t>
            </a:r>
            <a:r>
              <a:rPr sz="2600" dirty="0">
                <a:latin typeface="Cambria"/>
                <a:cs typeface="Cambria"/>
              </a:rPr>
              <a:t>promotion</a:t>
            </a:r>
            <a:r>
              <a:rPr sz="2600" spc="360" dirty="0">
                <a:latin typeface="Cambria"/>
                <a:cs typeface="Cambria"/>
              </a:rPr>
              <a:t> </a:t>
            </a:r>
            <a:r>
              <a:rPr sz="2600" spc="70" dirty="0">
                <a:latin typeface="Cambria"/>
                <a:cs typeface="Cambria"/>
              </a:rPr>
              <a:t>by</a:t>
            </a:r>
            <a:r>
              <a:rPr sz="2600" spc="315" dirty="0">
                <a:latin typeface="Cambria"/>
                <a:cs typeface="Cambria"/>
              </a:rPr>
              <a:t> </a:t>
            </a:r>
            <a:r>
              <a:rPr sz="2600" spc="130" dirty="0">
                <a:latin typeface="Cambria"/>
                <a:cs typeface="Cambria"/>
              </a:rPr>
              <a:t>Govt.</a:t>
            </a:r>
            <a:r>
              <a:rPr sz="2600" spc="320" dirty="0">
                <a:latin typeface="Cambria"/>
                <a:cs typeface="Cambria"/>
              </a:rPr>
              <a:t> </a:t>
            </a:r>
            <a:r>
              <a:rPr sz="2600" spc="25" dirty="0">
                <a:latin typeface="Cambria"/>
                <a:cs typeface="Cambria"/>
              </a:rPr>
              <a:t>of 	</a:t>
            </a:r>
            <a:r>
              <a:rPr sz="2600" spc="50" dirty="0">
                <a:latin typeface="Cambria"/>
                <a:cs typeface="Cambria"/>
              </a:rPr>
              <a:t>India</a:t>
            </a:r>
            <a:r>
              <a:rPr sz="2600" spc="140" dirty="0">
                <a:latin typeface="Cambria"/>
                <a:cs typeface="Cambria"/>
              </a:rPr>
              <a:t> </a:t>
            </a:r>
            <a:r>
              <a:rPr sz="2600" dirty="0">
                <a:latin typeface="Cambria"/>
                <a:cs typeface="Cambria"/>
              </a:rPr>
              <a:t>in</a:t>
            </a:r>
            <a:r>
              <a:rPr sz="2600" spc="120" dirty="0">
                <a:latin typeface="Cambria"/>
                <a:cs typeface="Cambria"/>
              </a:rPr>
              <a:t> </a:t>
            </a:r>
            <a:r>
              <a:rPr sz="2600" dirty="0">
                <a:latin typeface="Cambria"/>
                <a:cs typeface="Cambria"/>
              </a:rPr>
              <a:t>order</a:t>
            </a:r>
            <a:r>
              <a:rPr sz="2600" spc="120" dirty="0">
                <a:latin typeface="Cambria"/>
                <a:cs typeface="Cambria"/>
              </a:rPr>
              <a:t> </a:t>
            </a:r>
            <a:r>
              <a:rPr sz="2600" dirty="0">
                <a:latin typeface="Cambria"/>
                <a:cs typeface="Cambria"/>
              </a:rPr>
              <a:t>to</a:t>
            </a:r>
            <a:r>
              <a:rPr sz="2600" spc="114" dirty="0">
                <a:latin typeface="Cambria"/>
                <a:cs typeface="Cambria"/>
              </a:rPr>
              <a:t> </a:t>
            </a:r>
            <a:r>
              <a:rPr sz="2600" dirty="0">
                <a:latin typeface="Cambria"/>
                <a:cs typeface="Cambria"/>
              </a:rPr>
              <a:t>achieve</a:t>
            </a:r>
            <a:r>
              <a:rPr sz="2600" spc="114" dirty="0">
                <a:latin typeface="Cambria"/>
                <a:cs typeface="Cambria"/>
              </a:rPr>
              <a:t>  </a:t>
            </a:r>
            <a:r>
              <a:rPr sz="2600" dirty="0">
                <a:latin typeface="Cambria"/>
                <a:cs typeface="Cambria"/>
              </a:rPr>
              <a:t>5T</a:t>
            </a:r>
            <a:r>
              <a:rPr sz="2600" spc="114" dirty="0">
                <a:latin typeface="Cambria"/>
                <a:cs typeface="Cambria"/>
              </a:rPr>
              <a:t> </a:t>
            </a:r>
            <a:r>
              <a:rPr sz="2600" spc="40" dirty="0">
                <a:latin typeface="Cambria"/>
                <a:cs typeface="Cambria"/>
              </a:rPr>
              <a:t>economy.</a:t>
            </a:r>
            <a:endParaRPr sz="2600">
              <a:latin typeface="Cambria"/>
              <a:cs typeface="Cambria"/>
            </a:endParaRPr>
          </a:p>
          <a:p>
            <a:pPr marL="284480" marR="5080" indent="-272415" algn="just">
              <a:lnSpc>
                <a:spcPct val="100000"/>
              </a:lnSpc>
              <a:spcBef>
                <a:spcPts val="1565"/>
              </a:spcBef>
              <a:buClr>
                <a:srgbClr val="FD8537"/>
              </a:buClr>
              <a:buSzPct val="73076"/>
              <a:buFont typeface="Arial MT"/>
              <a:buChar char="•"/>
              <a:tabLst>
                <a:tab pos="286385" algn="l"/>
              </a:tabLst>
            </a:pPr>
            <a:r>
              <a:rPr sz="2600" spc="95" dirty="0">
                <a:latin typeface="Cambria"/>
                <a:cs typeface="Cambria"/>
              </a:rPr>
              <a:t>Demand</a:t>
            </a:r>
            <a:r>
              <a:rPr sz="2600" spc="425" dirty="0">
                <a:latin typeface="Cambria"/>
                <a:cs typeface="Cambria"/>
              </a:rPr>
              <a:t> </a:t>
            </a:r>
            <a:r>
              <a:rPr sz="2600" dirty="0">
                <a:latin typeface="Cambria"/>
                <a:cs typeface="Cambria"/>
              </a:rPr>
              <a:t>for</a:t>
            </a:r>
            <a:r>
              <a:rPr sz="2600" spc="440" dirty="0">
                <a:latin typeface="Cambria"/>
                <a:cs typeface="Cambria"/>
              </a:rPr>
              <a:t> </a:t>
            </a:r>
            <a:r>
              <a:rPr sz="2600" spc="45" dirty="0">
                <a:latin typeface="Cambria"/>
                <a:cs typeface="Cambria"/>
              </a:rPr>
              <a:t>specialized,</a:t>
            </a:r>
            <a:r>
              <a:rPr sz="2600" spc="425" dirty="0">
                <a:latin typeface="Cambria"/>
                <a:cs typeface="Cambria"/>
              </a:rPr>
              <a:t> </a:t>
            </a:r>
            <a:r>
              <a:rPr sz="2600" dirty="0">
                <a:latin typeface="Cambria"/>
                <a:cs typeface="Cambria"/>
              </a:rPr>
              <a:t>experienced</a:t>
            </a:r>
            <a:r>
              <a:rPr sz="2600" spc="470" dirty="0">
                <a:latin typeface="Cambria"/>
                <a:cs typeface="Cambria"/>
              </a:rPr>
              <a:t> </a:t>
            </a:r>
            <a:r>
              <a:rPr sz="2600" spc="80" dirty="0">
                <a:latin typeface="Cambria"/>
                <a:cs typeface="Cambria"/>
              </a:rPr>
              <a:t>and</a:t>
            </a:r>
            <a:r>
              <a:rPr sz="2600" spc="434" dirty="0">
                <a:latin typeface="Cambria"/>
                <a:cs typeface="Cambria"/>
              </a:rPr>
              <a:t> </a:t>
            </a:r>
            <a:r>
              <a:rPr sz="2600" spc="-10" dirty="0">
                <a:latin typeface="Cambria"/>
                <a:cs typeface="Cambria"/>
              </a:rPr>
              <a:t>competent 	</a:t>
            </a:r>
            <a:r>
              <a:rPr sz="2600" spc="45" dirty="0">
                <a:latin typeface="Cambria"/>
                <a:cs typeface="Cambria"/>
              </a:rPr>
              <a:t>Chartered</a:t>
            </a:r>
            <a:r>
              <a:rPr sz="2600" spc="305" dirty="0">
                <a:latin typeface="Cambria"/>
                <a:cs typeface="Cambria"/>
              </a:rPr>
              <a:t> </a:t>
            </a:r>
            <a:r>
              <a:rPr sz="2600" dirty="0">
                <a:latin typeface="Cambria"/>
                <a:cs typeface="Cambria"/>
              </a:rPr>
              <a:t>Accountants</a:t>
            </a:r>
            <a:r>
              <a:rPr sz="2600" spc="370" dirty="0">
                <a:latin typeface="Cambria"/>
                <a:cs typeface="Cambria"/>
              </a:rPr>
              <a:t> </a:t>
            </a:r>
            <a:r>
              <a:rPr sz="2600" dirty="0">
                <a:latin typeface="Cambria"/>
                <a:cs typeface="Cambria"/>
              </a:rPr>
              <a:t>constantly</a:t>
            </a:r>
            <a:r>
              <a:rPr sz="2600" spc="370" dirty="0">
                <a:latin typeface="Cambria"/>
                <a:cs typeface="Cambria"/>
              </a:rPr>
              <a:t> </a:t>
            </a:r>
            <a:r>
              <a:rPr sz="2600" spc="-10" dirty="0">
                <a:latin typeface="Cambria"/>
                <a:cs typeface="Cambria"/>
              </a:rPr>
              <a:t>rising</a:t>
            </a:r>
            <a:endParaRPr sz="2600">
              <a:latin typeface="Cambria"/>
              <a:cs typeface="Cambria"/>
            </a:endParaRPr>
          </a:p>
          <a:p>
            <a:pPr marL="286385" indent="-273685">
              <a:lnSpc>
                <a:spcPct val="100000"/>
              </a:lnSpc>
              <a:spcBef>
                <a:spcPts val="1565"/>
              </a:spcBef>
              <a:buClr>
                <a:srgbClr val="FD8537"/>
              </a:buClr>
              <a:buSzPct val="73076"/>
              <a:buFont typeface="Arial MT"/>
              <a:buChar char="•"/>
              <a:tabLst>
                <a:tab pos="286385" algn="l"/>
              </a:tabLst>
            </a:pPr>
            <a:r>
              <a:rPr sz="2600" spc="150" dirty="0">
                <a:latin typeface="Cambria"/>
                <a:cs typeface="Cambria"/>
              </a:rPr>
              <a:t>Non</a:t>
            </a:r>
            <a:r>
              <a:rPr sz="2600" spc="125" dirty="0">
                <a:latin typeface="Cambria"/>
                <a:cs typeface="Cambria"/>
              </a:rPr>
              <a:t> </a:t>
            </a:r>
            <a:r>
              <a:rPr sz="2600" dirty="0">
                <a:latin typeface="Cambria"/>
                <a:cs typeface="Cambria"/>
              </a:rPr>
              <a:t>traditional</a:t>
            </a:r>
            <a:r>
              <a:rPr sz="2600" spc="170" dirty="0">
                <a:latin typeface="Cambria"/>
                <a:cs typeface="Cambria"/>
              </a:rPr>
              <a:t> </a:t>
            </a:r>
            <a:r>
              <a:rPr sz="2600" spc="210" dirty="0">
                <a:latin typeface="Cambria"/>
                <a:cs typeface="Cambria"/>
              </a:rPr>
              <a:t>&amp;</a:t>
            </a:r>
            <a:r>
              <a:rPr sz="2600" spc="114" dirty="0">
                <a:latin typeface="Cambria"/>
                <a:cs typeface="Cambria"/>
              </a:rPr>
              <a:t> </a:t>
            </a:r>
            <a:r>
              <a:rPr sz="2600" spc="55" dirty="0">
                <a:latin typeface="Cambria"/>
                <a:cs typeface="Cambria"/>
              </a:rPr>
              <a:t>new</a:t>
            </a:r>
            <a:r>
              <a:rPr sz="2600" spc="90" dirty="0">
                <a:latin typeface="Cambria"/>
                <a:cs typeface="Cambria"/>
              </a:rPr>
              <a:t> </a:t>
            </a:r>
            <a:r>
              <a:rPr sz="2600" dirty="0">
                <a:latin typeface="Cambria"/>
                <a:cs typeface="Cambria"/>
              </a:rPr>
              <a:t>areas</a:t>
            </a:r>
            <a:r>
              <a:rPr sz="2600" spc="110" dirty="0">
                <a:latin typeface="Cambria"/>
                <a:cs typeface="Cambria"/>
              </a:rPr>
              <a:t> </a:t>
            </a:r>
            <a:r>
              <a:rPr sz="2600" spc="50" dirty="0">
                <a:latin typeface="Cambria"/>
                <a:cs typeface="Cambria"/>
              </a:rPr>
              <a:t>of</a:t>
            </a:r>
            <a:r>
              <a:rPr sz="2600" spc="125" dirty="0">
                <a:latin typeface="Cambria"/>
                <a:cs typeface="Cambria"/>
              </a:rPr>
              <a:t> </a:t>
            </a:r>
            <a:r>
              <a:rPr sz="2600" spc="-10" dirty="0">
                <a:latin typeface="Cambria"/>
                <a:cs typeface="Cambria"/>
              </a:rPr>
              <a:t>profession</a:t>
            </a:r>
            <a:endParaRPr sz="2600">
              <a:latin typeface="Cambria"/>
              <a:cs typeface="Cambria"/>
            </a:endParaRPr>
          </a:p>
          <a:p>
            <a:pPr marL="284480" marR="10160" indent="-272415" algn="just">
              <a:lnSpc>
                <a:spcPct val="100000"/>
              </a:lnSpc>
              <a:spcBef>
                <a:spcPts val="1560"/>
              </a:spcBef>
              <a:buClr>
                <a:srgbClr val="FD8537"/>
              </a:buClr>
              <a:buSzPct val="73076"/>
              <a:buFont typeface="Arial MT"/>
              <a:buChar char="•"/>
              <a:tabLst>
                <a:tab pos="286385" algn="l"/>
              </a:tabLst>
            </a:pPr>
            <a:r>
              <a:rPr sz="2600" dirty="0">
                <a:latin typeface="Cambria"/>
                <a:cs typeface="Cambria"/>
              </a:rPr>
              <a:t>Increased</a:t>
            </a:r>
            <a:r>
              <a:rPr sz="2600" spc="245" dirty="0">
                <a:latin typeface="Cambria"/>
                <a:cs typeface="Cambria"/>
              </a:rPr>
              <a:t>   </a:t>
            </a:r>
            <a:r>
              <a:rPr sz="2600" dirty="0">
                <a:latin typeface="Cambria"/>
                <a:cs typeface="Cambria"/>
              </a:rPr>
              <a:t>opportunities</a:t>
            </a:r>
            <a:r>
              <a:rPr sz="2600" spc="250" dirty="0">
                <a:latin typeface="Cambria"/>
                <a:cs typeface="Cambria"/>
              </a:rPr>
              <a:t>   </a:t>
            </a:r>
            <a:r>
              <a:rPr sz="2600" dirty="0">
                <a:latin typeface="Cambria"/>
                <a:cs typeface="Cambria"/>
              </a:rPr>
              <a:t>-</a:t>
            </a:r>
            <a:r>
              <a:rPr sz="2600" spc="240" dirty="0">
                <a:latin typeface="Cambria"/>
                <a:cs typeface="Cambria"/>
              </a:rPr>
              <a:t>   </a:t>
            </a:r>
            <a:r>
              <a:rPr sz="2600" dirty="0">
                <a:latin typeface="Cambria"/>
                <a:cs typeface="Cambria"/>
              </a:rPr>
              <a:t>but</a:t>
            </a:r>
            <a:r>
              <a:rPr sz="2600" spc="240" dirty="0">
                <a:latin typeface="Cambria"/>
                <a:cs typeface="Cambria"/>
              </a:rPr>
              <a:t>   </a:t>
            </a:r>
            <a:r>
              <a:rPr sz="2600" dirty="0">
                <a:latin typeface="Cambria"/>
                <a:cs typeface="Cambria"/>
              </a:rPr>
              <a:t>inability</a:t>
            </a:r>
            <a:r>
              <a:rPr sz="2600" spc="240" dirty="0">
                <a:latin typeface="Cambria"/>
                <a:cs typeface="Cambria"/>
              </a:rPr>
              <a:t>   </a:t>
            </a:r>
            <a:r>
              <a:rPr sz="2600" dirty="0">
                <a:latin typeface="Cambria"/>
                <a:cs typeface="Cambria"/>
              </a:rPr>
              <a:t>to</a:t>
            </a:r>
            <a:r>
              <a:rPr sz="2600" spc="240" dirty="0">
                <a:latin typeface="Cambria"/>
                <a:cs typeface="Cambria"/>
              </a:rPr>
              <a:t>   </a:t>
            </a:r>
            <a:r>
              <a:rPr sz="2600" spc="-20" dirty="0">
                <a:latin typeface="Cambria"/>
                <a:cs typeface="Cambria"/>
              </a:rPr>
              <a:t>take 	</a:t>
            </a:r>
            <a:r>
              <a:rPr sz="2600" spc="40" dirty="0">
                <a:latin typeface="Cambria"/>
                <a:cs typeface="Cambria"/>
              </a:rPr>
              <a:t>advantage</a:t>
            </a:r>
            <a:endParaRPr sz="26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7969" y="1789545"/>
            <a:ext cx="8130540" cy="3866515"/>
          </a:xfrm>
          <a:prstGeom prst="rect">
            <a:avLst/>
          </a:prstGeom>
        </p:spPr>
        <p:txBody>
          <a:bodyPr vert="horz" wrap="square" lIns="0" tIns="145415" rIns="0" bIns="0" rtlCol="0">
            <a:spAutoFit/>
          </a:bodyPr>
          <a:lstStyle/>
          <a:p>
            <a:pPr marL="527685" indent="-514984">
              <a:lnSpc>
                <a:spcPct val="100000"/>
              </a:lnSpc>
              <a:spcBef>
                <a:spcPts val="1145"/>
              </a:spcBef>
              <a:buSzPct val="102083"/>
              <a:buAutoNum type="arabicPeriod" startAt="5"/>
              <a:tabLst>
                <a:tab pos="527685" algn="l"/>
                <a:tab pos="3966845" algn="l"/>
              </a:tabLst>
            </a:pPr>
            <a:r>
              <a:rPr sz="2400" dirty="0">
                <a:latin typeface="Cambria"/>
                <a:cs typeface="Cambria"/>
              </a:rPr>
              <a:t>For</a:t>
            </a:r>
            <a:r>
              <a:rPr sz="2400" spc="15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specific</a:t>
            </a:r>
            <a:r>
              <a:rPr sz="2400" spc="185" dirty="0">
                <a:latin typeface="Cambria"/>
                <a:cs typeface="Cambria"/>
              </a:rPr>
              <a:t> </a:t>
            </a:r>
            <a:r>
              <a:rPr sz="2400" spc="-10" dirty="0">
                <a:latin typeface="Cambria"/>
                <a:cs typeface="Cambria"/>
              </a:rPr>
              <a:t>assignments</a:t>
            </a:r>
            <a:r>
              <a:rPr sz="2400" dirty="0">
                <a:latin typeface="Cambria"/>
                <a:cs typeface="Cambria"/>
              </a:rPr>
              <a:t>	Joint</a:t>
            </a:r>
            <a:r>
              <a:rPr sz="2400" spc="15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ventures</a:t>
            </a:r>
            <a:r>
              <a:rPr sz="2400" spc="114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can</a:t>
            </a:r>
            <a:r>
              <a:rPr sz="2400" spc="16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be</a:t>
            </a:r>
            <a:r>
              <a:rPr sz="2400" spc="145" dirty="0">
                <a:latin typeface="Cambria"/>
                <a:cs typeface="Cambria"/>
              </a:rPr>
              <a:t> </a:t>
            </a:r>
            <a:r>
              <a:rPr sz="2400" spc="40" dirty="0">
                <a:latin typeface="Cambria"/>
                <a:cs typeface="Cambria"/>
              </a:rPr>
              <a:t>formed.</a:t>
            </a:r>
            <a:endParaRPr sz="2400">
              <a:latin typeface="Cambria"/>
              <a:cs typeface="Cambria"/>
            </a:endParaRPr>
          </a:p>
          <a:p>
            <a:pPr marL="527685" indent="-514984">
              <a:lnSpc>
                <a:spcPct val="100000"/>
              </a:lnSpc>
              <a:spcBef>
                <a:spcPts val="1145"/>
              </a:spcBef>
              <a:buSzPct val="102083"/>
              <a:buAutoNum type="arabicPeriod" startAt="5"/>
              <a:tabLst>
                <a:tab pos="527685" algn="l"/>
              </a:tabLst>
            </a:pPr>
            <a:r>
              <a:rPr sz="2400" spc="75" dirty="0">
                <a:latin typeface="Cambria"/>
                <a:cs typeface="Cambria"/>
              </a:rPr>
              <a:t>Alliance/Network</a:t>
            </a:r>
            <a:r>
              <a:rPr sz="2400" spc="10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can</a:t>
            </a:r>
            <a:r>
              <a:rPr sz="2400" spc="13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have</a:t>
            </a:r>
            <a:r>
              <a:rPr sz="2400" spc="12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a</a:t>
            </a:r>
            <a:r>
              <a:rPr sz="2400" spc="114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website</a:t>
            </a:r>
            <a:r>
              <a:rPr sz="2400" spc="120" dirty="0">
                <a:latin typeface="Cambria"/>
                <a:cs typeface="Cambria"/>
              </a:rPr>
              <a:t> </a:t>
            </a:r>
            <a:r>
              <a:rPr sz="2400" spc="50" dirty="0">
                <a:latin typeface="Cambria"/>
                <a:cs typeface="Cambria"/>
              </a:rPr>
              <a:t>of</a:t>
            </a:r>
            <a:r>
              <a:rPr sz="2400" spc="10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its</a:t>
            </a:r>
            <a:r>
              <a:rPr sz="2400" spc="100" dirty="0">
                <a:latin typeface="Cambria"/>
                <a:cs typeface="Cambria"/>
              </a:rPr>
              <a:t> </a:t>
            </a:r>
            <a:r>
              <a:rPr sz="2400" spc="55" dirty="0">
                <a:latin typeface="Cambria"/>
                <a:cs typeface="Cambria"/>
              </a:rPr>
              <a:t>own.</a:t>
            </a:r>
            <a:endParaRPr sz="2400">
              <a:latin typeface="Cambria"/>
              <a:cs typeface="Cambria"/>
            </a:endParaRPr>
          </a:p>
          <a:p>
            <a:pPr marL="527685" indent="-514984">
              <a:lnSpc>
                <a:spcPts val="2935"/>
              </a:lnSpc>
              <a:spcBef>
                <a:spcPts val="1140"/>
              </a:spcBef>
              <a:buSzPct val="102083"/>
              <a:buAutoNum type="arabicPeriod" startAt="5"/>
              <a:tabLst>
                <a:tab pos="527685" algn="l"/>
                <a:tab pos="1353820" algn="l"/>
                <a:tab pos="3079750" algn="l"/>
                <a:tab pos="3652520" algn="l"/>
                <a:tab pos="5143500" algn="l"/>
                <a:tab pos="5561330" algn="l"/>
                <a:tab pos="6403340" algn="l"/>
                <a:tab pos="6817359" algn="l"/>
              </a:tabLst>
            </a:pPr>
            <a:r>
              <a:rPr sz="2400" spc="110" dirty="0">
                <a:latin typeface="Cambria"/>
                <a:cs typeface="Cambria"/>
              </a:rPr>
              <a:t>Only</a:t>
            </a:r>
            <a:r>
              <a:rPr sz="2400" dirty="0">
                <a:latin typeface="Cambria"/>
                <a:cs typeface="Cambria"/>
              </a:rPr>
              <a:t>	</a:t>
            </a:r>
            <a:r>
              <a:rPr sz="2400" spc="65" dirty="0">
                <a:latin typeface="Cambria"/>
                <a:cs typeface="Cambria"/>
              </a:rPr>
              <a:t>firms/LLPs</a:t>
            </a:r>
            <a:r>
              <a:rPr sz="2400" dirty="0">
                <a:latin typeface="Cambria"/>
                <a:cs typeface="Cambria"/>
              </a:rPr>
              <a:t>	</a:t>
            </a:r>
            <a:r>
              <a:rPr sz="2400" spc="-25" dirty="0">
                <a:latin typeface="Cambria"/>
                <a:cs typeface="Cambria"/>
              </a:rPr>
              <a:t>are</a:t>
            </a:r>
            <a:r>
              <a:rPr sz="2400" dirty="0">
                <a:latin typeface="Cambria"/>
                <a:cs typeface="Cambria"/>
              </a:rPr>
              <a:t>	</a:t>
            </a:r>
            <a:r>
              <a:rPr sz="2400" spc="-10" dirty="0">
                <a:latin typeface="Cambria"/>
                <a:cs typeface="Cambria"/>
              </a:rPr>
              <a:t>permitted</a:t>
            </a:r>
            <a:r>
              <a:rPr sz="2400" dirty="0">
                <a:latin typeface="Cambria"/>
                <a:cs typeface="Cambria"/>
              </a:rPr>
              <a:t>	</a:t>
            </a:r>
            <a:r>
              <a:rPr sz="2400" spc="-25" dirty="0">
                <a:latin typeface="Cambria"/>
                <a:cs typeface="Cambria"/>
              </a:rPr>
              <a:t>to</a:t>
            </a:r>
            <a:r>
              <a:rPr sz="2400" dirty="0">
                <a:latin typeface="Cambria"/>
                <a:cs typeface="Cambria"/>
              </a:rPr>
              <a:t>	</a:t>
            </a:r>
            <a:r>
              <a:rPr sz="2400" spc="-10" dirty="0">
                <a:latin typeface="Cambria"/>
                <a:cs typeface="Cambria"/>
              </a:rPr>
              <a:t>enter</a:t>
            </a:r>
            <a:r>
              <a:rPr sz="2400" dirty="0">
                <a:latin typeface="Cambria"/>
                <a:cs typeface="Cambria"/>
              </a:rPr>
              <a:t>	</a:t>
            </a:r>
            <a:r>
              <a:rPr sz="2400" spc="-25" dirty="0">
                <a:latin typeface="Cambria"/>
                <a:cs typeface="Cambria"/>
              </a:rPr>
              <a:t>in</a:t>
            </a:r>
            <a:r>
              <a:rPr sz="2400" dirty="0">
                <a:latin typeface="Cambria"/>
                <a:cs typeface="Cambria"/>
              </a:rPr>
              <a:t>	</a:t>
            </a:r>
            <a:r>
              <a:rPr sz="2400" spc="75" dirty="0">
                <a:latin typeface="Cambria"/>
                <a:cs typeface="Cambria"/>
              </a:rPr>
              <a:t>Alliance/</a:t>
            </a:r>
            <a:endParaRPr sz="2400">
              <a:latin typeface="Cambria"/>
              <a:cs typeface="Cambria"/>
            </a:endParaRPr>
          </a:p>
          <a:p>
            <a:pPr marL="527685">
              <a:lnSpc>
                <a:spcPts val="2875"/>
              </a:lnSpc>
            </a:pPr>
            <a:r>
              <a:rPr sz="2400" spc="55" dirty="0">
                <a:latin typeface="Cambria"/>
                <a:cs typeface="Cambria"/>
              </a:rPr>
              <a:t>Network</a:t>
            </a:r>
            <a:endParaRPr sz="2400">
              <a:latin typeface="Cambria"/>
              <a:cs typeface="Cambria"/>
            </a:endParaRPr>
          </a:p>
          <a:p>
            <a:pPr marL="527685" marR="5080" indent="-515620">
              <a:lnSpc>
                <a:spcPct val="100000"/>
              </a:lnSpc>
              <a:spcBef>
                <a:spcPts val="1150"/>
              </a:spcBef>
              <a:buSzPct val="102083"/>
              <a:buAutoNum type="arabicPeriod" startAt="8"/>
              <a:tabLst>
                <a:tab pos="527685" algn="l"/>
              </a:tabLst>
            </a:pPr>
            <a:r>
              <a:rPr sz="2400" spc="50" dirty="0">
                <a:latin typeface="Cambria"/>
                <a:cs typeface="Cambria"/>
              </a:rPr>
              <a:t>Detailed</a:t>
            </a:r>
            <a:r>
              <a:rPr sz="2400" spc="22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data</a:t>
            </a:r>
            <a:r>
              <a:rPr sz="2400" spc="235" dirty="0">
                <a:latin typeface="Cambria"/>
                <a:cs typeface="Cambria"/>
              </a:rPr>
              <a:t> </a:t>
            </a:r>
            <a:r>
              <a:rPr sz="2400" spc="55" dirty="0">
                <a:latin typeface="Cambria"/>
                <a:cs typeface="Cambria"/>
              </a:rPr>
              <a:t>of</a:t>
            </a:r>
            <a:r>
              <a:rPr sz="2400" spc="21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firms</a:t>
            </a:r>
            <a:r>
              <a:rPr sz="2400" spc="250" dirty="0">
                <a:latin typeface="Cambria"/>
                <a:cs typeface="Cambria"/>
              </a:rPr>
              <a:t> </a:t>
            </a:r>
            <a:r>
              <a:rPr sz="2400" spc="55" dirty="0">
                <a:latin typeface="Cambria"/>
                <a:cs typeface="Cambria"/>
              </a:rPr>
              <a:t>will</a:t>
            </a:r>
            <a:r>
              <a:rPr sz="2400" spc="22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be</a:t>
            </a:r>
            <a:r>
              <a:rPr sz="2400" spc="225" dirty="0">
                <a:latin typeface="Cambria"/>
                <a:cs typeface="Cambria"/>
              </a:rPr>
              <a:t> </a:t>
            </a:r>
            <a:r>
              <a:rPr sz="2400" spc="50" dirty="0">
                <a:latin typeface="Cambria"/>
                <a:cs typeface="Cambria"/>
              </a:rPr>
              <a:t>made</a:t>
            </a:r>
            <a:r>
              <a:rPr sz="2400" spc="22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available</a:t>
            </a:r>
            <a:r>
              <a:rPr sz="2400" spc="26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in</a:t>
            </a:r>
            <a:r>
              <a:rPr sz="2400" spc="22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the</a:t>
            </a:r>
            <a:r>
              <a:rPr sz="2400" spc="225" dirty="0">
                <a:latin typeface="Cambria"/>
                <a:cs typeface="Cambria"/>
              </a:rPr>
              <a:t> </a:t>
            </a:r>
            <a:r>
              <a:rPr sz="2400" spc="45" dirty="0">
                <a:latin typeface="Cambria"/>
                <a:cs typeface="Cambria"/>
              </a:rPr>
              <a:t>SSP </a:t>
            </a:r>
            <a:r>
              <a:rPr sz="2400" dirty="0">
                <a:latin typeface="Cambria"/>
                <a:cs typeface="Cambria"/>
              </a:rPr>
              <a:t>for</a:t>
            </a:r>
            <a:r>
              <a:rPr sz="2400" spc="16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the</a:t>
            </a:r>
            <a:r>
              <a:rPr sz="2400" spc="14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members</a:t>
            </a:r>
            <a:r>
              <a:rPr sz="2400" spc="16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to</a:t>
            </a:r>
            <a:r>
              <a:rPr sz="2400" spc="130" dirty="0">
                <a:latin typeface="Cambria"/>
                <a:cs typeface="Cambria"/>
              </a:rPr>
              <a:t> </a:t>
            </a:r>
            <a:r>
              <a:rPr sz="2400" spc="70" dirty="0">
                <a:latin typeface="Cambria"/>
                <a:cs typeface="Cambria"/>
              </a:rPr>
              <a:t>view</a:t>
            </a:r>
            <a:r>
              <a:rPr sz="2400" spc="130" dirty="0">
                <a:latin typeface="Cambria"/>
                <a:cs typeface="Cambria"/>
              </a:rPr>
              <a:t> </a:t>
            </a:r>
            <a:r>
              <a:rPr sz="2400" spc="60" dirty="0">
                <a:latin typeface="Cambria"/>
                <a:cs typeface="Cambria"/>
              </a:rPr>
              <a:t>and</a:t>
            </a:r>
            <a:r>
              <a:rPr sz="2400" spc="14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take</a:t>
            </a:r>
            <a:r>
              <a:rPr sz="2400" spc="13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informed</a:t>
            </a:r>
            <a:r>
              <a:rPr sz="2400" spc="155" dirty="0">
                <a:latin typeface="Cambria"/>
                <a:cs typeface="Cambria"/>
              </a:rPr>
              <a:t> </a:t>
            </a:r>
            <a:r>
              <a:rPr sz="2400" spc="-10" dirty="0">
                <a:latin typeface="Cambria"/>
                <a:cs typeface="Cambria"/>
              </a:rPr>
              <a:t>decision.</a:t>
            </a:r>
            <a:endParaRPr sz="2400">
              <a:latin typeface="Cambria"/>
              <a:cs typeface="Cambria"/>
            </a:endParaRPr>
          </a:p>
          <a:p>
            <a:pPr marL="527685" indent="-514984">
              <a:lnSpc>
                <a:spcPct val="100000"/>
              </a:lnSpc>
              <a:spcBef>
                <a:spcPts val="1145"/>
              </a:spcBef>
              <a:buSzPct val="102083"/>
              <a:buAutoNum type="arabicPeriod" startAt="8"/>
              <a:tabLst>
                <a:tab pos="527685" algn="l"/>
              </a:tabLst>
            </a:pPr>
            <a:r>
              <a:rPr sz="2400" spc="85" dirty="0">
                <a:latin typeface="Cambria"/>
                <a:cs typeface="Cambria"/>
              </a:rPr>
              <a:t>Logo</a:t>
            </a:r>
            <a:r>
              <a:rPr sz="2400" spc="7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-</a:t>
            </a:r>
            <a:r>
              <a:rPr sz="2400" spc="7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not</a:t>
            </a:r>
            <a:r>
              <a:rPr sz="2400" spc="100" dirty="0">
                <a:latin typeface="Cambria"/>
                <a:cs typeface="Cambria"/>
              </a:rPr>
              <a:t> </a:t>
            </a:r>
            <a:r>
              <a:rPr sz="2400" spc="45" dirty="0">
                <a:latin typeface="Cambria"/>
                <a:cs typeface="Cambria"/>
              </a:rPr>
              <a:t>allowed.</a:t>
            </a:r>
            <a:endParaRPr sz="2400">
              <a:latin typeface="Cambria"/>
              <a:cs typeface="Cambria"/>
            </a:endParaRPr>
          </a:p>
          <a:p>
            <a:pPr marR="5080" algn="r">
              <a:lnSpc>
                <a:spcPct val="100000"/>
              </a:lnSpc>
              <a:spcBef>
                <a:spcPts val="1160"/>
              </a:spcBef>
            </a:pPr>
            <a:r>
              <a:rPr sz="2500" i="1" spc="-10" dirty="0">
                <a:latin typeface="Palatino Linotype"/>
                <a:cs typeface="Palatino Linotype"/>
              </a:rPr>
              <a:t>Cont’d…</a:t>
            </a:r>
            <a:endParaRPr sz="2500">
              <a:latin typeface="Palatino Linotype"/>
              <a:cs typeface="Palatino Linotype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06679" y="688784"/>
            <a:ext cx="7414259" cy="958850"/>
            <a:chOff x="106679" y="688784"/>
            <a:chExt cx="7414259" cy="95885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6679" y="688784"/>
              <a:ext cx="857846" cy="95840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5759" y="1261808"/>
              <a:ext cx="6972046" cy="7143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1959" y="783285"/>
              <a:ext cx="1604644" cy="79684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67255" y="783285"/>
              <a:ext cx="988872" cy="79684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82952" y="783285"/>
              <a:ext cx="930960" cy="79684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795015" y="688784"/>
              <a:ext cx="882205" cy="95840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154679" y="783285"/>
              <a:ext cx="1147381" cy="79684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925824" y="783285"/>
              <a:ext cx="894372" cy="79684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395215" y="688784"/>
              <a:ext cx="976693" cy="95840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849368" y="783285"/>
              <a:ext cx="1171778" cy="79684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672327" y="844359"/>
              <a:ext cx="516470" cy="690181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772912" y="844359"/>
              <a:ext cx="1647189" cy="690181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004303" y="844359"/>
              <a:ext cx="516470" cy="690181"/>
            </a:xfrm>
            <a:prstGeom prst="rect">
              <a:avLst/>
            </a:prstGeom>
          </p:spPr>
        </p:pic>
      </p:grp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364642" y="782523"/>
            <a:ext cx="6950709" cy="5454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/>
              <a:t>P</a:t>
            </a:r>
            <a:r>
              <a:rPr sz="2800" dirty="0"/>
              <a:t>OINTS</a:t>
            </a:r>
            <a:r>
              <a:rPr sz="2800" spc="45" dirty="0"/>
              <a:t> </a:t>
            </a:r>
            <a:r>
              <a:rPr sz="2800" dirty="0"/>
              <a:t>TO</a:t>
            </a:r>
            <a:r>
              <a:rPr sz="2800" spc="95" dirty="0"/>
              <a:t> </a:t>
            </a:r>
            <a:r>
              <a:rPr sz="2800" dirty="0"/>
              <a:t>BE</a:t>
            </a:r>
            <a:r>
              <a:rPr sz="2800" spc="95" dirty="0"/>
              <a:t> </a:t>
            </a:r>
            <a:r>
              <a:rPr dirty="0"/>
              <a:t>K</a:t>
            </a:r>
            <a:r>
              <a:rPr sz="2800" dirty="0"/>
              <a:t>EPT</a:t>
            </a:r>
            <a:r>
              <a:rPr sz="2800" spc="70" dirty="0"/>
              <a:t> </a:t>
            </a:r>
            <a:r>
              <a:rPr sz="2800" dirty="0"/>
              <a:t>IN</a:t>
            </a:r>
            <a:r>
              <a:rPr sz="2800" spc="60" dirty="0"/>
              <a:t> </a:t>
            </a:r>
            <a:r>
              <a:rPr dirty="0"/>
              <a:t>M</a:t>
            </a:r>
            <a:r>
              <a:rPr sz="2800" dirty="0"/>
              <a:t>IND</a:t>
            </a:r>
            <a:r>
              <a:rPr sz="2800" spc="60" dirty="0"/>
              <a:t> </a:t>
            </a:r>
            <a:r>
              <a:rPr sz="2400" spc="-10" dirty="0"/>
              <a:t>(Cont’d…)</a:t>
            </a:r>
            <a:endParaRPr sz="24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7969" y="1550923"/>
            <a:ext cx="8102600" cy="444627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579120" marR="10160" indent="-567055" algn="just">
              <a:lnSpc>
                <a:spcPts val="3000"/>
              </a:lnSpc>
              <a:spcBef>
                <a:spcPts val="195"/>
              </a:spcBef>
              <a:buSzPct val="102000"/>
              <a:buAutoNum type="arabicPeriod" startAt="10"/>
              <a:tabLst>
                <a:tab pos="579120" algn="l"/>
              </a:tabLst>
            </a:pPr>
            <a:r>
              <a:rPr sz="2500" spc="60" dirty="0">
                <a:latin typeface="Cambria"/>
                <a:cs typeface="Cambria"/>
              </a:rPr>
              <a:t>With</a:t>
            </a:r>
            <a:r>
              <a:rPr sz="2500" spc="265" dirty="0">
                <a:latin typeface="Cambria"/>
                <a:cs typeface="Cambria"/>
              </a:rPr>
              <a:t> </a:t>
            </a:r>
            <a:r>
              <a:rPr sz="2500" dirty="0">
                <a:latin typeface="Cambria"/>
                <a:cs typeface="Cambria"/>
              </a:rPr>
              <a:t>Passage</a:t>
            </a:r>
            <a:r>
              <a:rPr sz="2500" spc="270" dirty="0">
                <a:latin typeface="Cambria"/>
                <a:cs typeface="Cambria"/>
              </a:rPr>
              <a:t> </a:t>
            </a:r>
            <a:r>
              <a:rPr sz="2500" spc="50" dirty="0">
                <a:latin typeface="Cambria"/>
                <a:cs typeface="Cambria"/>
              </a:rPr>
              <a:t>of</a:t>
            </a:r>
            <a:r>
              <a:rPr sz="2500" spc="265" dirty="0">
                <a:latin typeface="Cambria"/>
                <a:cs typeface="Cambria"/>
              </a:rPr>
              <a:t> </a:t>
            </a:r>
            <a:r>
              <a:rPr sz="2500" dirty="0">
                <a:latin typeface="Cambria"/>
                <a:cs typeface="Cambria"/>
              </a:rPr>
              <a:t>time,</a:t>
            </a:r>
            <a:r>
              <a:rPr sz="2500" spc="290" dirty="0">
                <a:latin typeface="Cambria"/>
                <a:cs typeface="Cambria"/>
              </a:rPr>
              <a:t> </a:t>
            </a:r>
            <a:r>
              <a:rPr sz="2500" spc="195" dirty="0">
                <a:latin typeface="Cambria"/>
                <a:cs typeface="Cambria"/>
              </a:rPr>
              <a:t>ICAI</a:t>
            </a:r>
            <a:r>
              <a:rPr sz="2500" spc="265" dirty="0">
                <a:latin typeface="Cambria"/>
                <a:cs typeface="Cambria"/>
              </a:rPr>
              <a:t> </a:t>
            </a:r>
            <a:r>
              <a:rPr sz="2500" dirty="0">
                <a:latin typeface="Cambria"/>
                <a:cs typeface="Cambria"/>
              </a:rPr>
              <a:t>intends</a:t>
            </a:r>
            <a:r>
              <a:rPr sz="2500" spc="260" dirty="0">
                <a:latin typeface="Cambria"/>
                <a:cs typeface="Cambria"/>
              </a:rPr>
              <a:t> </a:t>
            </a:r>
            <a:r>
              <a:rPr sz="2500" dirty="0">
                <a:latin typeface="Cambria"/>
                <a:cs typeface="Cambria"/>
              </a:rPr>
              <a:t>to</a:t>
            </a:r>
            <a:r>
              <a:rPr sz="2500" spc="260" dirty="0">
                <a:latin typeface="Cambria"/>
                <a:cs typeface="Cambria"/>
              </a:rPr>
              <a:t> </a:t>
            </a:r>
            <a:r>
              <a:rPr sz="2500" spc="55" dirty="0">
                <a:latin typeface="Cambria"/>
                <a:cs typeface="Cambria"/>
              </a:rPr>
              <a:t>move</a:t>
            </a:r>
            <a:r>
              <a:rPr sz="2500" spc="254" dirty="0">
                <a:latin typeface="Cambria"/>
                <a:cs typeface="Cambria"/>
              </a:rPr>
              <a:t> </a:t>
            </a:r>
            <a:r>
              <a:rPr sz="2500" spc="-10" dirty="0">
                <a:latin typeface="Cambria"/>
                <a:cs typeface="Cambria"/>
              </a:rPr>
              <a:t>towards </a:t>
            </a:r>
            <a:r>
              <a:rPr sz="2500" spc="55" dirty="0">
                <a:latin typeface="Cambria"/>
                <a:cs typeface="Cambria"/>
              </a:rPr>
              <a:t>allowing</a:t>
            </a:r>
            <a:r>
              <a:rPr sz="2500" spc="204" dirty="0">
                <a:latin typeface="Cambria"/>
                <a:cs typeface="Cambria"/>
              </a:rPr>
              <a:t> </a:t>
            </a:r>
            <a:r>
              <a:rPr sz="2500" dirty="0">
                <a:latin typeface="Cambria"/>
                <a:cs typeface="Cambria"/>
              </a:rPr>
              <a:t>Foreign</a:t>
            </a:r>
            <a:r>
              <a:rPr sz="2500" spc="180" dirty="0">
                <a:latin typeface="Cambria"/>
                <a:cs typeface="Cambria"/>
              </a:rPr>
              <a:t> </a:t>
            </a:r>
            <a:r>
              <a:rPr sz="2500" dirty="0">
                <a:latin typeface="Cambria"/>
                <a:cs typeface="Cambria"/>
              </a:rPr>
              <a:t>Firms</a:t>
            </a:r>
            <a:r>
              <a:rPr sz="2500" spc="210" dirty="0">
                <a:latin typeface="Cambria"/>
                <a:cs typeface="Cambria"/>
              </a:rPr>
              <a:t> </a:t>
            </a:r>
            <a:r>
              <a:rPr sz="2500" dirty="0">
                <a:latin typeface="Cambria"/>
                <a:cs typeface="Cambria"/>
              </a:rPr>
              <a:t>to</a:t>
            </a:r>
            <a:r>
              <a:rPr sz="2500" spc="170" dirty="0">
                <a:latin typeface="Cambria"/>
                <a:cs typeface="Cambria"/>
              </a:rPr>
              <a:t> </a:t>
            </a:r>
            <a:r>
              <a:rPr sz="2500" dirty="0">
                <a:latin typeface="Cambria"/>
                <a:cs typeface="Cambria"/>
              </a:rPr>
              <a:t>Join</a:t>
            </a:r>
            <a:r>
              <a:rPr sz="2500" spc="200" dirty="0">
                <a:latin typeface="Cambria"/>
                <a:cs typeface="Cambria"/>
              </a:rPr>
              <a:t> </a:t>
            </a:r>
            <a:r>
              <a:rPr sz="2500" dirty="0">
                <a:latin typeface="Cambria"/>
                <a:cs typeface="Cambria"/>
              </a:rPr>
              <a:t>Indian</a:t>
            </a:r>
            <a:r>
              <a:rPr sz="2500" spc="160" dirty="0">
                <a:latin typeface="Cambria"/>
                <a:cs typeface="Cambria"/>
              </a:rPr>
              <a:t> </a:t>
            </a:r>
            <a:r>
              <a:rPr sz="2500" spc="-10" dirty="0">
                <a:latin typeface="Cambria"/>
                <a:cs typeface="Cambria"/>
              </a:rPr>
              <a:t>networks.</a:t>
            </a:r>
            <a:endParaRPr sz="2500">
              <a:latin typeface="Cambria"/>
              <a:cs typeface="Cambria"/>
            </a:endParaRPr>
          </a:p>
          <a:p>
            <a:pPr marL="579120" marR="6350" indent="-567055" algn="just">
              <a:lnSpc>
                <a:spcPct val="100000"/>
              </a:lnSpc>
              <a:spcBef>
                <a:spcPts val="2250"/>
              </a:spcBef>
              <a:buSzPct val="102000"/>
              <a:buAutoNum type="arabicPeriod" startAt="10"/>
              <a:tabLst>
                <a:tab pos="579120" algn="l"/>
              </a:tabLst>
            </a:pPr>
            <a:r>
              <a:rPr sz="2500" dirty="0">
                <a:latin typeface="Cambria"/>
                <a:cs typeface="Cambria"/>
              </a:rPr>
              <a:t>If</a:t>
            </a:r>
            <a:r>
              <a:rPr sz="2500" spc="370" dirty="0">
                <a:latin typeface="Cambria"/>
                <a:cs typeface="Cambria"/>
              </a:rPr>
              <a:t>  </a:t>
            </a:r>
            <a:r>
              <a:rPr sz="2500" dirty="0">
                <a:latin typeface="Cambria"/>
                <a:cs typeface="Cambria"/>
              </a:rPr>
              <a:t>one</a:t>
            </a:r>
            <a:r>
              <a:rPr sz="2500" spc="375" dirty="0">
                <a:latin typeface="Cambria"/>
                <a:cs typeface="Cambria"/>
              </a:rPr>
              <a:t>  </a:t>
            </a:r>
            <a:r>
              <a:rPr sz="2500" dirty="0">
                <a:latin typeface="Cambria"/>
                <a:cs typeface="Cambria"/>
              </a:rPr>
              <a:t>Firm</a:t>
            </a:r>
            <a:r>
              <a:rPr sz="2500" spc="365" dirty="0">
                <a:latin typeface="Cambria"/>
                <a:cs typeface="Cambria"/>
              </a:rPr>
              <a:t>  </a:t>
            </a:r>
            <a:r>
              <a:rPr sz="2500" spc="50" dirty="0">
                <a:latin typeface="Cambria"/>
                <a:cs typeface="Cambria"/>
              </a:rPr>
              <a:t>of</a:t>
            </a:r>
            <a:r>
              <a:rPr sz="2500" spc="375" dirty="0">
                <a:latin typeface="Cambria"/>
                <a:cs typeface="Cambria"/>
              </a:rPr>
              <a:t>  </a:t>
            </a:r>
            <a:r>
              <a:rPr sz="2500" dirty="0">
                <a:latin typeface="Cambria"/>
                <a:cs typeface="Cambria"/>
              </a:rPr>
              <a:t>a</a:t>
            </a:r>
            <a:r>
              <a:rPr sz="2500" spc="380" dirty="0">
                <a:latin typeface="Cambria"/>
                <a:cs typeface="Cambria"/>
              </a:rPr>
              <a:t>  </a:t>
            </a:r>
            <a:r>
              <a:rPr sz="2500" spc="65" dirty="0">
                <a:latin typeface="Cambria"/>
                <a:cs typeface="Cambria"/>
              </a:rPr>
              <a:t>Network</a:t>
            </a:r>
            <a:r>
              <a:rPr sz="2500" spc="370" dirty="0">
                <a:latin typeface="Cambria"/>
                <a:cs typeface="Cambria"/>
              </a:rPr>
              <a:t>  </a:t>
            </a:r>
            <a:r>
              <a:rPr sz="2500" dirty="0">
                <a:latin typeface="Cambria"/>
                <a:cs typeface="Cambria"/>
              </a:rPr>
              <a:t>is</a:t>
            </a:r>
            <a:r>
              <a:rPr sz="2500" spc="370" dirty="0">
                <a:latin typeface="Cambria"/>
                <a:cs typeface="Cambria"/>
              </a:rPr>
              <a:t>  </a:t>
            </a:r>
            <a:r>
              <a:rPr sz="2500" spc="45" dirty="0">
                <a:latin typeface="Cambria"/>
                <a:cs typeface="Cambria"/>
              </a:rPr>
              <a:t>Central</a:t>
            </a:r>
            <a:r>
              <a:rPr sz="2500" spc="380" dirty="0">
                <a:latin typeface="Cambria"/>
                <a:cs typeface="Cambria"/>
              </a:rPr>
              <a:t>  </a:t>
            </a:r>
            <a:r>
              <a:rPr sz="2500" spc="-10" dirty="0">
                <a:latin typeface="Cambria"/>
                <a:cs typeface="Cambria"/>
              </a:rPr>
              <a:t>Statutory </a:t>
            </a:r>
            <a:r>
              <a:rPr sz="2500" spc="85" dirty="0">
                <a:latin typeface="Cambria"/>
                <a:cs typeface="Cambria"/>
              </a:rPr>
              <a:t>Auditor</a:t>
            </a:r>
            <a:r>
              <a:rPr sz="2500" spc="285" dirty="0">
                <a:latin typeface="Cambria"/>
                <a:cs typeface="Cambria"/>
              </a:rPr>
              <a:t>  </a:t>
            </a:r>
            <a:r>
              <a:rPr sz="2500" spc="50" dirty="0">
                <a:latin typeface="Cambria"/>
                <a:cs typeface="Cambria"/>
              </a:rPr>
              <a:t>of</a:t>
            </a:r>
            <a:r>
              <a:rPr sz="2500" spc="290" dirty="0">
                <a:latin typeface="Cambria"/>
                <a:cs typeface="Cambria"/>
              </a:rPr>
              <a:t>  </a:t>
            </a:r>
            <a:r>
              <a:rPr sz="2500" dirty="0">
                <a:latin typeface="Cambria"/>
                <a:cs typeface="Cambria"/>
              </a:rPr>
              <a:t>an</a:t>
            </a:r>
            <a:r>
              <a:rPr sz="2500" spc="290" dirty="0">
                <a:latin typeface="Cambria"/>
                <a:cs typeface="Cambria"/>
              </a:rPr>
              <a:t>  </a:t>
            </a:r>
            <a:r>
              <a:rPr sz="2500" dirty="0">
                <a:latin typeface="Cambria"/>
                <a:cs typeface="Cambria"/>
              </a:rPr>
              <a:t>entity,</a:t>
            </a:r>
            <a:r>
              <a:rPr sz="2500" spc="290" dirty="0">
                <a:latin typeface="Cambria"/>
                <a:cs typeface="Cambria"/>
              </a:rPr>
              <a:t>  </a:t>
            </a:r>
            <a:r>
              <a:rPr sz="2500" dirty="0">
                <a:latin typeface="Cambria"/>
                <a:cs typeface="Cambria"/>
              </a:rPr>
              <a:t>another</a:t>
            </a:r>
            <a:r>
              <a:rPr sz="2500" spc="290" dirty="0">
                <a:latin typeface="Cambria"/>
                <a:cs typeface="Cambria"/>
              </a:rPr>
              <a:t>  </a:t>
            </a:r>
            <a:r>
              <a:rPr sz="2500" dirty="0">
                <a:latin typeface="Cambria"/>
                <a:cs typeface="Cambria"/>
              </a:rPr>
              <a:t>Firm</a:t>
            </a:r>
            <a:r>
              <a:rPr sz="2500" spc="285" dirty="0">
                <a:latin typeface="Cambria"/>
                <a:cs typeface="Cambria"/>
              </a:rPr>
              <a:t>  </a:t>
            </a:r>
            <a:r>
              <a:rPr sz="2500" spc="50" dirty="0">
                <a:latin typeface="Cambria"/>
                <a:cs typeface="Cambria"/>
              </a:rPr>
              <a:t>of</a:t>
            </a:r>
            <a:r>
              <a:rPr sz="2500" spc="280" dirty="0">
                <a:latin typeface="Cambria"/>
                <a:cs typeface="Cambria"/>
              </a:rPr>
              <a:t>  </a:t>
            </a:r>
            <a:r>
              <a:rPr sz="2500" dirty="0">
                <a:latin typeface="Cambria"/>
                <a:cs typeface="Cambria"/>
              </a:rPr>
              <a:t>the</a:t>
            </a:r>
            <a:r>
              <a:rPr sz="2500" spc="290" dirty="0">
                <a:latin typeface="Cambria"/>
                <a:cs typeface="Cambria"/>
              </a:rPr>
              <a:t>  </a:t>
            </a:r>
            <a:r>
              <a:rPr sz="2500" spc="-20" dirty="0">
                <a:latin typeface="Cambria"/>
                <a:cs typeface="Cambria"/>
              </a:rPr>
              <a:t>same </a:t>
            </a:r>
            <a:r>
              <a:rPr sz="2500" dirty="0">
                <a:latin typeface="Cambria"/>
                <a:cs typeface="Cambria"/>
              </a:rPr>
              <a:t>network</a:t>
            </a:r>
            <a:r>
              <a:rPr sz="2500" spc="265" dirty="0">
                <a:latin typeface="Cambria"/>
                <a:cs typeface="Cambria"/>
              </a:rPr>
              <a:t> </a:t>
            </a:r>
            <a:r>
              <a:rPr sz="2500" dirty="0">
                <a:latin typeface="Cambria"/>
                <a:cs typeface="Cambria"/>
              </a:rPr>
              <a:t>can’t</a:t>
            </a:r>
            <a:r>
              <a:rPr sz="2500" spc="235" dirty="0">
                <a:latin typeface="Cambria"/>
                <a:cs typeface="Cambria"/>
              </a:rPr>
              <a:t> </a:t>
            </a:r>
            <a:r>
              <a:rPr sz="2500" dirty="0">
                <a:latin typeface="Cambria"/>
                <a:cs typeface="Cambria"/>
              </a:rPr>
              <a:t>perform</a:t>
            </a:r>
            <a:r>
              <a:rPr sz="2500" spc="270" dirty="0">
                <a:latin typeface="Cambria"/>
                <a:cs typeface="Cambria"/>
              </a:rPr>
              <a:t> </a:t>
            </a:r>
            <a:r>
              <a:rPr sz="2500" dirty="0">
                <a:latin typeface="Cambria"/>
                <a:cs typeface="Cambria"/>
              </a:rPr>
              <a:t>Internal/</a:t>
            </a:r>
            <a:r>
              <a:rPr sz="2500" spc="260" dirty="0">
                <a:latin typeface="Cambria"/>
                <a:cs typeface="Cambria"/>
              </a:rPr>
              <a:t> </a:t>
            </a:r>
            <a:r>
              <a:rPr sz="2500" spc="55" dirty="0">
                <a:latin typeface="Cambria"/>
                <a:cs typeface="Cambria"/>
              </a:rPr>
              <a:t>Concurrent/</a:t>
            </a:r>
            <a:r>
              <a:rPr sz="2500" spc="270" dirty="0">
                <a:latin typeface="Cambria"/>
                <a:cs typeface="Cambria"/>
              </a:rPr>
              <a:t> </a:t>
            </a:r>
            <a:r>
              <a:rPr sz="2500" spc="-10" dirty="0">
                <a:latin typeface="Cambria"/>
                <a:cs typeface="Cambria"/>
              </a:rPr>
              <a:t>Branch </a:t>
            </a:r>
            <a:r>
              <a:rPr sz="2500" spc="120" dirty="0">
                <a:latin typeface="Cambria"/>
                <a:cs typeface="Cambria"/>
              </a:rPr>
              <a:t>Audit</a:t>
            </a:r>
            <a:r>
              <a:rPr sz="2500" spc="80" dirty="0">
                <a:latin typeface="Cambria"/>
                <a:cs typeface="Cambria"/>
              </a:rPr>
              <a:t> </a:t>
            </a:r>
            <a:r>
              <a:rPr sz="2500" spc="50" dirty="0">
                <a:latin typeface="Cambria"/>
                <a:cs typeface="Cambria"/>
              </a:rPr>
              <a:t>of</a:t>
            </a:r>
            <a:r>
              <a:rPr sz="2500" spc="95" dirty="0">
                <a:latin typeface="Cambria"/>
                <a:cs typeface="Cambria"/>
              </a:rPr>
              <a:t> </a:t>
            </a:r>
            <a:r>
              <a:rPr sz="2500" dirty="0">
                <a:latin typeface="Cambria"/>
                <a:cs typeface="Cambria"/>
              </a:rPr>
              <a:t>the</a:t>
            </a:r>
            <a:r>
              <a:rPr sz="2500" spc="65" dirty="0">
                <a:latin typeface="Cambria"/>
                <a:cs typeface="Cambria"/>
              </a:rPr>
              <a:t> </a:t>
            </a:r>
            <a:r>
              <a:rPr sz="2500" dirty="0">
                <a:latin typeface="Cambria"/>
                <a:cs typeface="Cambria"/>
              </a:rPr>
              <a:t>same</a:t>
            </a:r>
            <a:r>
              <a:rPr sz="2500" spc="110" dirty="0">
                <a:latin typeface="Cambria"/>
                <a:cs typeface="Cambria"/>
              </a:rPr>
              <a:t> </a:t>
            </a:r>
            <a:r>
              <a:rPr sz="2500" spc="-10" dirty="0">
                <a:latin typeface="Cambria"/>
                <a:cs typeface="Cambria"/>
              </a:rPr>
              <a:t>entity.</a:t>
            </a:r>
            <a:endParaRPr sz="2500">
              <a:latin typeface="Cambria"/>
              <a:cs typeface="Cambria"/>
            </a:endParaRPr>
          </a:p>
          <a:p>
            <a:pPr marL="579120" marR="5080" indent="-567055" algn="just">
              <a:lnSpc>
                <a:spcPct val="100000"/>
              </a:lnSpc>
              <a:spcBef>
                <a:spcPts val="2350"/>
              </a:spcBef>
              <a:buSzPct val="102000"/>
              <a:buAutoNum type="arabicPeriod" startAt="10"/>
              <a:tabLst>
                <a:tab pos="579120" algn="l"/>
              </a:tabLst>
            </a:pPr>
            <a:r>
              <a:rPr sz="2500" dirty="0">
                <a:latin typeface="Cambria"/>
                <a:cs typeface="Cambria"/>
              </a:rPr>
              <a:t>If</a:t>
            </a:r>
            <a:r>
              <a:rPr sz="2500" spc="345" dirty="0">
                <a:latin typeface="Cambria"/>
                <a:cs typeface="Cambria"/>
              </a:rPr>
              <a:t> </a:t>
            </a:r>
            <a:r>
              <a:rPr sz="2500" dirty="0">
                <a:latin typeface="Cambria"/>
                <a:cs typeface="Cambria"/>
              </a:rPr>
              <a:t>no</a:t>
            </a:r>
            <a:r>
              <a:rPr sz="2500" spc="335" dirty="0">
                <a:latin typeface="Cambria"/>
                <a:cs typeface="Cambria"/>
              </a:rPr>
              <a:t> </a:t>
            </a:r>
            <a:r>
              <a:rPr sz="2500" dirty="0">
                <a:latin typeface="Cambria"/>
                <a:cs typeface="Cambria"/>
              </a:rPr>
              <a:t>firm</a:t>
            </a:r>
            <a:r>
              <a:rPr sz="2500" spc="340" dirty="0">
                <a:latin typeface="Cambria"/>
                <a:cs typeface="Cambria"/>
              </a:rPr>
              <a:t> </a:t>
            </a:r>
            <a:r>
              <a:rPr sz="2500" spc="50" dirty="0">
                <a:latin typeface="Cambria"/>
                <a:cs typeface="Cambria"/>
              </a:rPr>
              <a:t>of</a:t>
            </a:r>
            <a:r>
              <a:rPr sz="2500" spc="340" dirty="0">
                <a:latin typeface="Cambria"/>
                <a:cs typeface="Cambria"/>
              </a:rPr>
              <a:t> </a:t>
            </a:r>
            <a:r>
              <a:rPr sz="2500" dirty="0">
                <a:latin typeface="Cambria"/>
                <a:cs typeface="Cambria"/>
              </a:rPr>
              <a:t>a</a:t>
            </a:r>
            <a:r>
              <a:rPr sz="2500" spc="335" dirty="0">
                <a:latin typeface="Cambria"/>
                <a:cs typeface="Cambria"/>
              </a:rPr>
              <a:t> </a:t>
            </a:r>
            <a:r>
              <a:rPr sz="2500" dirty="0">
                <a:latin typeface="Cambria"/>
                <a:cs typeface="Cambria"/>
              </a:rPr>
              <a:t>network</a:t>
            </a:r>
            <a:r>
              <a:rPr sz="2500" spc="330" dirty="0">
                <a:latin typeface="Cambria"/>
                <a:cs typeface="Cambria"/>
              </a:rPr>
              <a:t> </a:t>
            </a:r>
            <a:r>
              <a:rPr sz="2500" dirty="0">
                <a:latin typeface="Cambria"/>
                <a:cs typeface="Cambria"/>
              </a:rPr>
              <a:t>is</a:t>
            </a:r>
            <a:r>
              <a:rPr sz="2500" spc="330" dirty="0">
                <a:latin typeface="Cambria"/>
                <a:cs typeface="Cambria"/>
              </a:rPr>
              <a:t> </a:t>
            </a:r>
            <a:r>
              <a:rPr sz="2500" spc="45" dirty="0">
                <a:latin typeface="Cambria"/>
                <a:cs typeface="Cambria"/>
              </a:rPr>
              <a:t>Central</a:t>
            </a:r>
            <a:r>
              <a:rPr sz="2500" spc="325" dirty="0">
                <a:latin typeface="Cambria"/>
                <a:cs typeface="Cambria"/>
              </a:rPr>
              <a:t> </a:t>
            </a:r>
            <a:r>
              <a:rPr sz="2500" dirty="0">
                <a:latin typeface="Cambria"/>
                <a:cs typeface="Cambria"/>
              </a:rPr>
              <a:t>Statutory</a:t>
            </a:r>
            <a:r>
              <a:rPr sz="2500" spc="345" dirty="0">
                <a:latin typeface="Cambria"/>
                <a:cs typeface="Cambria"/>
              </a:rPr>
              <a:t> </a:t>
            </a:r>
            <a:r>
              <a:rPr sz="2500" spc="80" dirty="0">
                <a:latin typeface="Cambria"/>
                <a:cs typeface="Cambria"/>
              </a:rPr>
              <a:t>Auditor, </a:t>
            </a:r>
            <a:r>
              <a:rPr sz="2500" dirty="0">
                <a:latin typeface="Cambria"/>
                <a:cs typeface="Cambria"/>
              </a:rPr>
              <a:t>different</a:t>
            </a:r>
            <a:r>
              <a:rPr sz="2500" spc="170" dirty="0">
                <a:latin typeface="Cambria"/>
                <a:cs typeface="Cambria"/>
              </a:rPr>
              <a:t>  </a:t>
            </a:r>
            <a:r>
              <a:rPr sz="2500" dirty="0">
                <a:latin typeface="Cambria"/>
                <a:cs typeface="Cambria"/>
              </a:rPr>
              <a:t>Firms</a:t>
            </a:r>
            <a:r>
              <a:rPr sz="2500" spc="165" dirty="0">
                <a:latin typeface="Cambria"/>
                <a:cs typeface="Cambria"/>
              </a:rPr>
              <a:t>  </a:t>
            </a:r>
            <a:r>
              <a:rPr sz="2500" spc="50" dirty="0">
                <a:latin typeface="Cambria"/>
                <a:cs typeface="Cambria"/>
              </a:rPr>
              <a:t>of</a:t>
            </a:r>
            <a:r>
              <a:rPr sz="2500" spc="175" dirty="0">
                <a:latin typeface="Cambria"/>
                <a:cs typeface="Cambria"/>
              </a:rPr>
              <a:t>  </a:t>
            </a:r>
            <a:r>
              <a:rPr sz="2500" dirty="0">
                <a:latin typeface="Cambria"/>
                <a:cs typeface="Cambria"/>
              </a:rPr>
              <a:t>the</a:t>
            </a:r>
            <a:r>
              <a:rPr sz="2500" spc="165" dirty="0">
                <a:latin typeface="Cambria"/>
                <a:cs typeface="Cambria"/>
              </a:rPr>
              <a:t>  </a:t>
            </a:r>
            <a:r>
              <a:rPr sz="2500" dirty="0">
                <a:latin typeface="Cambria"/>
                <a:cs typeface="Cambria"/>
              </a:rPr>
              <a:t>same</a:t>
            </a:r>
            <a:r>
              <a:rPr sz="2500" spc="175" dirty="0">
                <a:latin typeface="Cambria"/>
                <a:cs typeface="Cambria"/>
              </a:rPr>
              <a:t>  </a:t>
            </a:r>
            <a:r>
              <a:rPr sz="2500" dirty="0">
                <a:latin typeface="Cambria"/>
                <a:cs typeface="Cambria"/>
              </a:rPr>
              <a:t>network</a:t>
            </a:r>
            <a:r>
              <a:rPr sz="2500" spc="175" dirty="0">
                <a:latin typeface="Cambria"/>
                <a:cs typeface="Cambria"/>
              </a:rPr>
              <a:t>  </a:t>
            </a:r>
            <a:r>
              <a:rPr sz="2500" dirty="0">
                <a:latin typeface="Cambria"/>
                <a:cs typeface="Cambria"/>
              </a:rPr>
              <a:t>can</a:t>
            </a:r>
            <a:r>
              <a:rPr sz="2500" spc="155" dirty="0">
                <a:latin typeface="Cambria"/>
                <a:cs typeface="Cambria"/>
              </a:rPr>
              <a:t>  </a:t>
            </a:r>
            <a:r>
              <a:rPr sz="2500" spc="-10" dirty="0">
                <a:latin typeface="Cambria"/>
                <a:cs typeface="Cambria"/>
              </a:rPr>
              <a:t>perform </a:t>
            </a:r>
            <a:r>
              <a:rPr sz="2500" dirty="0">
                <a:latin typeface="Cambria"/>
                <a:cs typeface="Cambria"/>
              </a:rPr>
              <a:t>Branch</a:t>
            </a:r>
            <a:r>
              <a:rPr sz="2500" spc="455" dirty="0">
                <a:latin typeface="Cambria"/>
                <a:cs typeface="Cambria"/>
              </a:rPr>
              <a:t>  </a:t>
            </a:r>
            <a:r>
              <a:rPr sz="2500" spc="114" dirty="0">
                <a:latin typeface="Cambria"/>
                <a:cs typeface="Cambria"/>
              </a:rPr>
              <a:t>Audit</a:t>
            </a:r>
            <a:r>
              <a:rPr sz="2500" spc="445" dirty="0">
                <a:latin typeface="Cambria"/>
                <a:cs typeface="Cambria"/>
              </a:rPr>
              <a:t>  </a:t>
            </a:r>
            <a:r>
              <a:rPr sz="2500" dirty="0">
                <a:latin typeface="Cambria"/>
                <a:cs typeface="Cambria"/>
              </a:rPr>
              <a:t>or</a:t>
            </a:r>
            <a:r>
              <a:rPr sz="2500" spc="450" dirty="0">
                <a:latin typeface="Cambria"/>
                <a:cs typeface="Cambria"/>
              </a:rPr>
              <a:t>  </a:t>
            </a:r>
            <a:r>
              <a:rPr sz="2500" dirty="0">
                <a:latin typeface="Cambria"/>
                <a:cs typeface="Cambria"/>
              </a:rPr>
              <a:t>Concurrent</a:t>
            </a:r>
            <a:r>
              <a:rPr sz="2500" spc="445" dirty="0">
                <a:latin typeface="Cambria"/>
                <a:cs typeface="Cambria"/>
              </a:rPr>
              <a:t>  </a:t>
            </a:r>
            <a:r>
              <a:rPr sz="2500" spc="125" dirty="0">
                <a:latin typeface="Cambria"/>
                <a:cs typeface="Cambria"/>
              </a:rPr>
              <a:t>Audit</a:t>
            </a:r>
            <a:r>
              <a:rPr sz="2500" spc="434" dirty="0">
                <a:latin typeface="Cambria"/>
                <a:cs typeface="Cambria"/>
              </a:rPr>
              <a:t>  </a:t>
            </a:r>
            <a:r>
              <a:rPr sz="2500" spc="50" dirty="0">
                <a:latin typeface="Cambria"/>
                <a:cs typeface="Cambria"/>
              </a:rPr>
              <a:t>of</a:t>
            </a:r>
            <a:r>
              <a:rPr sz="2500" spc="440" dirty="0">
                <a:latin typeface="Cambria"/>
                <a:cs typeface="Cambria"/>
              </a:rPr>
              <a:t>  </a:t>
            </a:r>
            <a:r>
              <a:rPr sz="2500" spc="-10" dirty="0">
                <a:latin typeface="Cambria"/>
                <a:cs typeface="Cambria"/>
              </a:rPr>
              <a:t>different </a:t>
            </a:r>
            <a:r>
              <a:rPr sz="2500" dirty="0">
                <a:latin typeface="Cambria"/>
                <a:cs typeface="Cambria"/>
              </a:rPr>
              <a:t>branches</a:t>
            </a:r>
            <a:r>
              <a:rPr sz="2500" spc="90" dirty="0">
                <a:latin typeface="Cambria"/>
                <a:cs typeface="Cambria"/>
              </a:rPr>
              <a:t> </a:t>
            </a:r>
            <a:r>
              <a:rPr sz="2500" spc="50" dirty="0">
                <a:latin typeface="Cambria"/>
                <a:cs typeface="Cambria"/>
              </a:rPr>
              <a:t>of</a:t>
            </a:r>
            <a:r>
              <a:rPr sz="2500" spc="65" dirty="0">
                <a:latin typeface="Cambria"/>
                <a:cs typeface="Cambria"/>
              </a:rPr>
              <a:t> </a:t>
            </a:r>
            <a:r>
              <a:rPr sz="2500" dirty="0">
                <a:latin typeface="Cambria"/>
                <a:cs typeface="Cambria"/>
              </a:rPr>
              <a:t>the</a:t>
            </a:r>
            <a:r>
              <a:rPr sz="2500" spc="90" dirty="0">
                <a:latin typeface="Cambria"/>
                <a:cs typeface="Cambria"/>
              </a:rPr>
              <a:t> </a:t>
            </a:r>
            <a:r>
              <a:rPr sz="2500" spc="-10" dirty="0">
                <a:latin typeface="Cambria"/>
                <a:cs typeface="Cambria"/>
              </a:rPr>
              <a:t>entity.</a:t>
            </a:r>
            <a:endParaRPr sz="2500">
              <a:latin typeface="Cambria"/>
              <a:cs typeface="Cambri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06679" y="688784"/>
            <a:ext cx="7414259" cy="958850"/>
            <a:chOff x="106679" y="688784"/>
            <a:chExt cx="7414259" cy="95885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6679" y="688784"/>
              <a:ext cx="857846" cy="95840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5759" y="1261808"/>
              <a:ext cx="6972046" cy="7143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1959" y="783285"/>
              <a:ext cx="1604644" cy="79684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67255" y="783285"/>
              <a:ext cx="988872" cy="79684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82952" y="783285"/>
              <a:ext cx="930960" cy="79684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795015" y="688784"/>
              <a:ext cx="882205" cy="95840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154679" y="783285"/>
              <a:ext cx="1147381" cy="79684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925824" y="783285"/>
              <a:ext cx="894372" cy="79684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395215" y="688784"/>
              <a:ext cx="976693" cy="95840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849368" y="783285"/>
              <a:ext cx="1171778" cy="79684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672327" y="844359"/>
              <a:ext cx="516470" cy="690181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772912" y="844359"/>
              <a:ext cx="1647189" cy="690181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004303" y="844359"/>
              <a:ext cx="516470" cy="690181"/>
            </a:xfrm>
            <a:prstGeom prst="rect">
              <a:avLst/>
            </a:prstGeom>
          </p:spPr>
        </p:pic>
      </p:grp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364642" y="782523"/>
            <a:ext cx="6950709" cy="5454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/>
              <a:t>P</a:t>
            </a:r>
            <a:r>
              <a:rPr sz="2800" dirty="0"/>
              <a:t>OINTS</a:t>
            </a:r>
            <a:r>
              <a:rPr sz="2800" spc="45" dirty="0"/>
              <a:t> </a:t>
            </a:r>
            <a:r>
              <a:rPr sz="2800" dirty="0"/>
              <a:t>TO</a:t>
            </a:r>
            <a:r>
              <a:rPr sz="2800" spc="95" dirty="0"/>
              <a:t> </a:t>
            </a:r>
            <a:r>
              <a:rPr sz="2800" dirty="0"/>
              <a:t>BE</a:t>
            </a:r>
            <a:r>
              <a:rPr sz="2800" spc="95" dirty="0"/>
              <a:t> </a:t>
            </a:r>
            <a:r>
              <a:rPr dirty="0"/>
              <a:t>K</a:t>
            </a:r>
            <a:r>
              <a:rPr sz="2800" dirty="0"/>
              <a:t>EPT</a:t>
            </a:r>
            <a:r>
              <a:rPr sz="2800" spc="70" dirty="0"/>
              <a:t> </a:t>
            </a:r>
            <a:r>
              <a:rPr sz="2800" dirty="0"/>
              <a:t>IN</a:t>
            </a:r>
            <a:r>
              <a:rPr sz="2800" spc="60" dirty="0"/>
              <a:t> </a:t>
            </a:r>
            <a:r>
              <a:rPr dirty="0"/>
              <a:t>M</a:t>
            </a:r>
            <a:r>
              <a:rPr sz="2800" dirty="0"/>
              <a:t>IND</a:t>
            </a:r>
            <a:r>
              <a:rPr sz="2800" spc="60" dirty="0"/>
              <a:t> </a:t>
            </a:r>
            <a:r>
              <a:rPr sz="2400" spc="-10" dirty="0"/>
              <a:t>(Cont’d…)</a:t>
            </a:r>
            <a:endParaRPr sz="24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4065" y="728852"/>
            <a:ext cx="1621155" cy="544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cap="small" spc="-55" dirty="0"/>
              <a:t>Merger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82269" y="1210818"/>
            <a:ext cx="7981315" cy="5045075"/>
          </a:xfrm>
          <a:prstGeom prst="rect">
            <a:avLst/>
          </a:prstGeom>
        </p:spPr>
        <p:txBody>
          <a:bodyPr vert="horz" wrap="square" lIns="0" tIns="213995" rIns="0" bIns="0" rtlCol="0">
            <a:spAutoFit/>
          </a:bodyPr>
          <a:lstStyle/>
          <a:p>
            <a:pPr marL="286385" indent="-273685">
              <a:lnSpc>
                <a:spcPct val="100000"/>
              </a:lnSpc>
              <a:spcBef>
                <a:spcPts val="1685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286385" algn="l"/>
              </a:tabLst>
            </a:pPr>
            <a:r>
              <a:rPr sz="2400" spc="50" dirty="0">
                <a:latin typeface="Cambria"/>
                <a:cs typeface="Cambria"/>
              </a:rPr>
              <a:t>Merger</a:t>
            </a:r>
            <a:r>
              <a:rPr sz="2400" spc="85" dirty="0">
                <a:latin typeface="Cambria"/>
                <a:cs typeface="Cambria"/>
              </a:rPr>
              <a:t> </a:t>
            </a:r>
            <a:r>
              <a:rPr sz="2400" spc="50" dirty="0">
                <a:latin typeface="Cambria"/>
                <a:cs typeface="Cambria"/>
              </a:rPr>
              <a:t>should</a:t>
            </a:r>
            <a:r>
              <a:rPr sz="2400" spc="80" dirty="0">
                <a:latin typeface="Cambria"/>
                <a:cs typeface="Cambria"/>
              </a:rPr>
              <a:t> </a:t>
            </a:r>
            <a:r>
              <a:rPr sz="2400" spc="45" dirty="0">
                <a:latin typeface="Cambria"/>
                <a:cs typeface="Cambria"/>
              </a:rPr>
              <a:t>ideally</a:t>
            </a:r>
            <a:r>
              <a:rPr sz="2400" spc="85" dirty="0">
                <a:latin typeface="Cambria"/>
                <a:cs typeface="Cambria"/>
              </a:rPr>
              <a:t> </a:t>
            </a:r>
            <a:r>
              <a:rPr sz="2400" spc="60" dirty="0">
                <a:latin typeface="Cambria"/>
                <a:cs typeface="Cambria"/>
              </a:rPr>
              <a:t>follow</a:t>
            </a:r>
            <a:r>
              <a:rPr sz="2400" spc="105" dirty="0">
                <a:latin typeface="Cambria"/>
                <a:cs typeface="Cambria"/>
              </a:rPr>
              <a:t> </a:t>
            </a:r>
            <a:r>
              <a:rPr sz="2400" spc="-10" dirty="0">
                <a:latin typeface="Cambria"/>
                <a:cs typeface="Cambria"/>
              </a:rPr>
              <a:t>networking</a:t>
            </a:r>
            <a:endParaRPr sz="2400">
              <a:latin typeface="Cambria"/>
              <a:cs typeface="Cambria"/>
            </a:endParaRPr>
          </a:p>
          <a:p>
            <a:pPr marL="286385" marR="5715" indent="-274320">
              <a:lnSpc>
                <a:spcPts val="2300"/>
              </a:lnSpc>
              <a:spcBef>
                <a:spcPts val="2145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286385" algn="l"/>
                <a:tab pos="1426845" algn="l"/>
                <a:tab pos="3000375" algn="l"/>
                <a:tab pos="3411854" algn="l"/>
                <a:tab pos="4286885" algn="l"/>
                <a:tab pos="4789805" algn="l"/>
                <a:tab pos="5153025" algn="l"/>
                <a:tab pos="5564505" algn="l"/>
                <a:tab pos="6024880" algn="l"/>
                <a:tab pos="6777990" algn="l"/>
                <a:tab pos="7543165" algn="l"/>
              </a:tabLst>
            </a:pPr>
            <a:r>
              <a:rPr sz="2400" spc="40" dirty="0">
                <a:latin typeface="Cambria"/>
                <a:cs typeface="Cambria"/>
              </a:rPr>
              <a:t>Merger</a:t>
            </a:r>
            <a:r>
              <a:rPr sz="2400" dirty="0">
                <a:latin typeface="Cambria"/>
                <a:cs typeface="Cambria"/>
              </a:rPr>
              <a:t>	</a:t>
            </a:r>
            <a:r>
              <a:rPr sz="2400" spc="-10" dirty="0">
                <a:latin typeface="Cambria"/>
                <a:cs typeface="Cambria"/>
              </a:rPr>
              <a:t>agreement</a:t>
            </a:r>
            <a:r>
              <a:rPr sz="2400" dirty="0">
                <a:latin typeface="Cambria"/>
                <a:cs typeface="Cambria"/>
              </a:rPr>
              <a:t>	</a:t>
            </a:r>
            <a:r>
              <a:rPr sz="2400" spc="-25" dirty="0">
                <a:latin typeface="Cambria"/>
                <a:cs typeface="Cambria"/>
              </a:rPr>
              <a:t>in</a:t>
            </a:r>
            <a:r>
              <a:rPr sz="2400" dirty="0">
                <a:latin typeface="Cambria"/>
                <a:cs typeface="Cambria"/>
              </a:rPr>
              <a:t>	</a:t>
            </a:r>
            <a:r>
              <a:rPr sz="2400" b="1" spc="-20" dirty="0">
                <a:latin typeface="Palatino Linotype"/>
                <a:cs typeface="Palatino Linotype"/>
              </a:rPr>
              <a:t>Form</a:t>
            </a:r>
            <a:r>
              <a:rPr sz="2400" b="1" dirty="0">
                <a:latin typeface="Palatino Linotype"/>
                <a:cs typeface="Palatino Linotype"/>
              </a:rPr>
              <a:t>	</a:t>
            </a:r>
            <a:r>
              <a:rPr sz="2400" b="1" spc="-25" dirty="0">
                <a:latin typeface="Palatino Linotype"/>
                <a:cs typeface="Palatino Linotype"/>
              </a:rPr>
              <a:t>‘E’</a:t>
            </a:r>
            <a:r>
              <a:rPr sz="2400" b="1" dirty="0">
                <a:latin typeface="Palatino Linotype"/>
                <a:cs typeface="Palatino Linotype"/>
              </a:rPr>
              <a:t>	</a:t>
            </a:r>
            <a:r>
              <a:rPr sz="2400" spc="-25" dirty="0">
                <a:latin typeface="Cambria"/>
                <a:cs typeface="Cambria"/>
              </a:rPr>
              <a:t>is</a:t>
            </a:r>
            <a:r>
              <a:rPr sz="2400" dirty="0">
                <a:latin typeface="Cambria"/>
                <a:cs typeface="Cambria"/>
              </a:rPr>
              <a:t>	</a:t>
            </a:r>
            <a:r>
              <a:rPr sz="2400" spc="-25" dirty="0">
                <a:latin typeface="Cambria"/>
                <a:cs typeface="Cambria"/>
              </a:rPr>
              <a:t>to</a:t>
            </a:r>
            <a:r>
              <a:rPr sz="2400" dirty="0">
                <a:latin typeface="Cambria"/>
                <a:cs typeface="Cambria"/>
              </a:rPr>
              <a:t>	</a:t>
            </a:r>
            <a:r>
              <a:rPr sz="2400" spc="-25" dirty="0">
                <a:latin typeface="Cambria"/>
                <a:cs typeface="Cambria"/>
              </a:rPr>
              <a:t>be</a:t>
            </a:r>
            <a:r>
              <a:rPr sz="2400" dirty="0">
                <a:latin typeface="Cambria"/>
                <a:cs typeface="Cambria"/>
              </a:rPr>
              <a:t>	</a:t>
            </a:r>
            <a:r>
              <a:rPr sz="2400" spc="-10" dirty="0">
                <a:latin typeface="Cambria"/>
                <a:cs typeface="Cambria"/>
              </a:rPr>
              <a:t>filed</a:t>
            </a:r>
            <a:r>
              <a:rPr sz="2400" dirty="0">
                <a:latin typeface="Cambria"/>
                <a:cs typeface="Cambria"/>
              </a:rPr>
              <a:t>	</a:t>
            </a:r>
            <a:r>
              <a:rPr sz="2400" spc="-20" dirty="0">
                <a:latin typeface="Cambria"/>
                <a:cs typeface="Cambria"/>
              </a:rPr>
              <a:t>with</a:t>
            </a:r>
            <a:r>
              <a:rPr sz="2400" dirty="0">
                <a:latin typeface="Cambria"/>
                <a:cs typeface="Cambria"/>
              </a:rPr>
              <a:t>	</a:t>
            </a:r>
            <a:r>
              <a:rPr sz="2400" spc="-25" dirty="0">
                <a:latin typeface="Cambria"/>
                <a:cs typeface="Cambria"/>
              </a:rPr>
              <a:t>the </a:t>
            </a:r>
            <a:r>
              <a:rPr sz="2400" dirty="0">
                <a:latin typeface="Cambria"/>
                <a:cs typeface="Cambria"/>
              </a:rPr>
              <a:t>Institute</a:t>
            </a:r>
            <a:r>
              <a:rPr sz="2400" spc="13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within</a:t>
            </a:r>
            <a:r>
              <a:rPr sz="2400" spc="130" dirty="0">
                <a:latin typeface="Cambria"/>
                <a:cs typeface="Cambria"/>
              </a:rPr>
              <a:t> </a:t>
            </a:r>
            <a:r>
              <a:rPr sz="2400" spc="-65" dirty="0">
                <a:latin typeface="Cambria"/>
                <a:cs typeface="Cambria"/>
              </a:rPr>
              <a:t>30</a:t>
            </a:r>
            <a:r>
              <a:rPr sz="2400" spc="120" dirty="0">
                <a:latin typeface="Cambria"/>
                <a:cs typeface="Cambria"/>
              </a:rPr>
              <a:t> </a:t>
            </a:r>
            <a:r>
              <a:rPr sz="2400" spc="55" dirty="0">
                <a:latin typeface="Cambria"/>
                <a:cs typeface="Cambria"/>
              </a:rPr>
              <a:t>days</a:t>
            </a:r>
            <a:r>
              <a:rPr sz="2400" spc="114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from</a:t>
            </a:r>
            <a:r>
              <a:rPr sz="2400" spc="114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the</a:t>
            </a:r>
            <a:r>
              <a:rPr sz="2400" spc="15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date</a:t>
            </a:r>
            <a:r>
              <a:rPr sz="2400" spc="105" dirty="0">
                <a:latin typeface="Cambria"/>
                <a:cs typeface="Cambria"/>
              </a:rPr>
              <a:t> </a:t>
            </a:r>
            <a:r>
              <a:rPr sz="2400" spc="50" dirty="0">
                <a:latin typeface="Cambria"/>
                <a:cs typeface="Cambria"/>
              </a:rPr>
              <a:t>of</a:t>
            </a:r>
            <a:r>
              <a:rPr sz="2400" spc="11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the</a:t>
            </a:r>
            <a:r>
              <a:rPr sz="2400" spc="120" dirty="0">
                <a:latin typeface="Cambria"/>
                <a:cs typeface="Cambria"/>
              </a:rPr>
              <a:t> </a:t>
            </a:r>
            <a:r>
              <a:rPr sz="2400" spc="-10" dirty="0">
                <a:latin typeface="Cambria"/>
                <a:cs typeface="Cambria"/>
              </a:rPr>
              <a:t>agreement</a:t>
            </a:r>
            <a:endParaRPr sz="2400">
              <a:latin typeface="Cambria"/>
              <a:cs typeface="Cambria"/>
            </a:endParaRPr>
          </a:p>
          <a:p>
            <a:pPr marL="286385" marR="7620" indent="-274320">
              <a:lnSpc>
                <a:spcPct val="80000"/>
              </a:lnSpc>
              <a:spcBef>
                <a:spcPts val="2185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286385" algn="l"/>
              </a:tabLst>
            </a:pPr>
            <a:r>
              <a:rPr sz="2400" spc="50" dirty="0">
                <a:latin typeface="Cambria"/>
                <a:cs typeface="Cambria"/>
              </a:rPr>
              <a:t>Merger</a:t>
            </a:r>
            <a:r>
              <a:rPr sz="2400" spc="28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agreement</a:t>
            </a:r>
            <a:r>
              <a:rPr sz="2400" spc="28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shall</a:t>
            </a:r>
            <a:r>
              <a:rPr sz="2400" spc="254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contain</a:t>
            </a:r>
            <a:r>
              <a:rPr sz="2400" spc="26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some</a:t>
            </a:r>
            <a:r>
              <a:rPr sz="2400" spc="26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guidelines</a:t>
            </a:r>
            <a:r>
              <a:rPr sz="2400" spc="254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like</a:t>
            </a:r>
            <a:r>
              <a:rPr sz="2400" spc="265" dirty="0">
                <a:latin typeface="Cambria"/>
                <a:cs typeface="Cambria"/>
              </a:rPr>
              <a:t> </a:t>
            </a:r>
            <a:r>
              <a:rPr sz="2400" spc="-25" dirty="0">
                <a:latin typeface="Cambria"/>
                <a:cs typeface="Cambria"/>
              </a:rPr>
              <a:t>de- </a:t>
            </a:r>
            <a:r>
              <a:rPr sz="2400" dirty="0">
                <a:latin typeface="Cambria"/>
                <a:cs typeface="Cambria"/>
              </a:rPr>
              <a:t>merger</a:t>
            </a:r>
            <a:r>
              <a:rPr sz="2400" spc="190" dirty="0">
                <a:latin typeface="Cambria"/>
                <a:cs typeface="Cambria"/>
              </a:rPr>
              <a:t> </a:t>
            </a:r>
            <a:r>
              <a:rPr sz="2400" spc="-10" dirty="0">
                <a:latin typeface="Cambria"/>
                <a:cs typeface="Cambria"/>
              </a:rPr>
              <a:t>provisions</a:t>
            </a:r>
            <a:endParaRPr sz="2400">
              <a:latin typeface="Cambria"/>
              <a:cs typeface="Cambria"/>
            </a:endParaRPr>
          </a:p>
          <a:p>
            <a:pPr marL="286385" indent="-273685">
              <a:lnSpc>
                <a:spcPct val="100000"/>
              </a:lnSpc>
              <a:spcBef>
                <a:spcPts val="1590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286385" algn="l"/>
              </a:tabLst>
            </a:pPr>
            <a:r>
              <a:rPr sz="2400" dirty="0">
                <a:latin typeface="Cambria"/>
                <a:cs typeface="Cambria"/>
              </a:rPr>
              <a:t>Separate</a:t>
            </a:r>
            <a:r>
              <a:rPr sz="2400" spc="12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Partnership</a:t>
            </a:r>
            <a:r>
              <a:rPr sz="2400" spc="85" dirty="0">
                <a:latin typeface="Cambria"/>
                <a:cs typeface="Cambria"/>
              </a:rPr>
              <a:t> </a:t>
            </a:r>
            <a:r>
              <a:rPr sz="2400" spc="75" dirty="0">
                <a:latin typeface="Cambria"/>
                <a:cs typeface="Cambria"/>
              </a:rPr>
              <a:t>Deed</a:t>
            </a:r>
            <a:r>
              <a:rPr sz="2400" spc="105" dirty="0">
                <a:latin typeface="Cambria"/>
                <a:cs typeface="Cambria"/>
              </a:rPr>
              <a:t> </a:t>
            </a:r>
            <a:r>
              <a:rPr sz="2400" spc="55" dirty="0">
                <a:latin typeface="Cambria"/>
                <a:cs typeface="Cambria"/>
              </a:rPr>
              <a:t>should</a:t>
            </a:r>
            <a:r>
              <a:rPr sz="2400" spc="13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be</a:t>
            </a:r>
            <a:r>
              <a:rPr sz="2400" spc="110" dirty="0">
                <a:latin typeface="Cambria"/>
                <a:cs typeface="Cambria"/>
              </a:rPr>
              <a:t> </a:t>
            </a:r>
            <a:r>
              <a:rPr sz="2400" spc="-10" dirty="0">
                <a:latin typeface="Cambria"/>
                <a:cs typeface="Cambria"/>
              </a:rPr>
              <a:t>executed</a:t>
            </a:r>
            <a:endParaRPr sz="2400">
              <a:latin typeface="Cambria"/>
              <a:cs typeface="Cambria"/>
            </a:endParaRPr>
          </a:p>
          <a:p>
            <a:pPr marL="286385" indent="-273685">
              <a:lnSpc>
                <a:spcPct val="100000"/>
              </a:lnSpc>
              <a:spcBef>
                <a:spcPts val="1585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286385" algn="l"/>
              </a:tabLst>
            </a:pPr>
            <a:r>
              <a:rPr sz="2400" dirty="0">
                <a:latin typeface="Cambria"/>
                <a:cs typeface="Cambria"/>
              </a:rPr>
              <a:t>Form</a:t>
            </a:r>
            <a:r>
              <a:rPr sz="2400" spc="114" dirty="0">
                <a:latin typeface="Cambria"/>
                <a:cs typeface="Cambria"/>
              </a:rPr>
              <a:t> </a:t>
            </a:r>
            <a:r>
              <a:rPr sz="2400" spc="-65" dirty="0">
                <a:latin typeface="Cambria"/>
                <a:cs typeface="Cambria"/>
              </a:rPr>
              <a:t>18</a:t>
            </a:r>
            <a:r>
              <a:rPr sz="2400" spc="120" dirty="0">
                <a:latin typeface="Cambria"/>
                <a:cs typeface="Cambria"/>
              </a:rPr>
              <a:t> </a:t>
            </a:r>
            <a:r>
              <a:rPr sz="2400" spc="60" dirty="0">
                <a:latin typeface="Cambria"/>
                <a:cs typeface="Cambria"/>
              </a:rPr>
              <a:t>should</a:t>
            </a:r>
            <a:r>
              <a:rPr sz="2400" spc="10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also</a:t>
            </a:r>
            <a:r>
              <a:rPr sz="2400" spc="13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be</a:t>
            </a:r>
            <a:r>
              <a:rPr sz="2400" spc="12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filed</a:t>
            </a:r>
            <a:r>
              <a:rPr sz="2400" spc="14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with</a:t>
            </a:r>
            <a:r>
              <a:rPr sz="2400" spc="13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the</a:t>
            </a:r>
            <a:r>
              <a:rPr sz="2400" spc="120" dirty="0">
                <a:latin typeface="Cambria"/>
                <a:cs typeface="Cambria"/>
              </a:rPr>
              <a:t> </a:t>
            </a:r>
            <a:r>
              <a:rPr sz="2400" spc="-10" dirty="0">
                <a:latin typeface="Cambria"/>
                <a:cs typeface="Cambria"/>
              </a:rPr>
              <a:t>Institute</a:t>
            </a:r>
            <a:endParaRPr sz="2400">
              <a:latin typeface="Cambria"/>
              <a:cs typeface="Cambria"/>
            </a:endParaRPr>
          </a:p>
          <a:p>
            <a:pPr marL="286385" marR="5080" indent="-274320">
              <a:lnSpc>
                <a:spcPct val="80000"/>
              </a:lnSpc>
              <a:spcBef>
                <a:spcPts val="2160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286385" algn="l"/>
              </a:tabLst>
            </a:pPr>
            <a:r>
              <a:rPr sz="2400" dirty="0">
                <a:latin typeface="Cambria"/>
                <a:cs typeface="Cambria"/>
              </a:rPr>
              <a:t>The</a:t>
            </a:r>
            <a:r>
              <a:rPr sz="2400" spc="26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Institute</a:t>
            </a:r>
            <a:r>
              <a:rPr sz="2400" spc="270" dirty="0">
                <a:latin typeface="Cambria"/>
                <a:cs typeface="Cambria"/>
              </a:rPr>
              <a:t> </a:t>
            </a:r>
            <a:r>
              <a:rPr sz="2400" spc="60" dirty="0">
                <a:latin typeface="Cambria"/>
                <a:cs typeface="Cambria"/>
              </a:rPr>
              <a:t>will</a:t>
            </a:r>
            <a:r>
              <a:rPr sz="2400" spc="26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freeze</a:t>
            </a:r>
            <a:r>
              <a:rPr sz="2400" spc="26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the</a:t>
            </a:r>
            <a:r>
              <a:rPr sz="2400" spc="254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names</a:t>
            </a:r>
            <a:r>
              <a:rPr sz="2400" spc="240" dirty="0">
                <a:latin typeface="Cambria"/>
                <a:cs typeface="Cambria"/>
              </a:rPr>
              <a:t> </a:t>
            </a:r>
            <a:r>
              <a:rPr sz="2400" spc="50" dirty="0">
                <a:latin typeface="Cambria"/>
                <a:cs typeface="Cambria"/>
              </a:rPr>
              <a:t>of</a:t>
            </a:r>
            <a:r>
              <a:rPr sz="2400" spc="27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the</a:t>
            </a:r>
            <a:r>
              <a:rPr sz="2400" spc="280" dirty="0">
                <a:latin typeface="Cambria"/>
                <a:cs typeface="Cambria"/>
              </a:rPr>
              <a:t> </a:t>
            </a:r>
            <a:r>
              <a:rPr sz="2400" spc="55" dirty="0">
                <a:latin typeface="Cambria"/>
                <a:cs typeface="Cambria"/>
              </a:rPr>
              <a:t>merging</a:t>
            </a:r>
            <a:r>
              <a:rPr sz="2400" spc="275" dirty="0">
                <a:latin typeface="Cambria"/>
                <a:cs typeface="Cambria"/>
              </a:rPr>
              <a:t> </a:t>
            </a:r>
            <a:r>
              <a:rPr sz="2400" spc="-10" dirty="0">
                <a:latin typeface="Cambria"/>
                <a:cs typeface="Cambria"/>
              </a:rPr>
              <a:t>firms </a:t>
            </a:r>
            <a:r>
              <a:rPr sz="2400" spc="60" dirty="0">
                <a:latin typeface="Cambria"/>
                <a:cs typeface="Cambria"/>
              </a:rPr>
              <a:t>and</a:t>
            </a:r>
            <a:r>
              <a:rPr sz="2400" spc="114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shall</a:t>
            </a:r>
            <a:r>
              <a:rPr sz="2400" spc="13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not</a:t>
            </a:r>
            <a:r>
              <a:rPr sz="2400" spc="12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allot</a:t>
            </a:r>
            <a:r>
              <a:rPr sz="2400" spc="13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the</a:t>
            </a:r>
            <a:r>
              <a:rPr sz="2400" spc="11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same</a:t>
            </a:r>
            <a:r>
              <a:rPr sz="2400" spc="13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names</a:t>
            </a:r>
            <a:r>
              <a:rPr sz="2400" spc="10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to</a:t>
            </a:r>
            <a:r>
              <a:rPr sz="2400" spc="120" dirty="0">
                <a:latin typeface="Cambria"/>
                <a:cs typeface="Cambria"/>
              </a:rPr>
              <a:t> </a:t>
            </a:r>
            <a:r>
              <a:rPr sz="2400" spc="60" dirty="0">
                <a:latin typeface="Cambria"/>
                <a:cs typeface="Cambria"/>
              </a:rPr>
              <a:t>any</a:t>
            </a:r>
            <a:r>
              <a:rPr sz="2400" spc="12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other</a:t>
            </a:r>
            <a:r>
              <a:rPr sz="2400" spc="100" dirty="0">
                <a:latin typeface="Cambria"/>
                <a:cs typeface="Cambria"/>
              </a:rPr>
              <a:t> </a:t>
            </a:r>
            <a:r>
              <a:rPr sz="2400" spc="-20" dirty="0">
                <a:latin typeface="Cambria"/>
                <a:cs typeface="Cambria"/>
              </a:rPr>
              <a:t>firm</a:t>
            </a:r>
            <a:endParaRPr sz="24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120"/>
              </a:spcBef>
            </a:pPr>
            <a:endParaRPr sz="2400">
              <a:latin typeface="Cambria"/>
              <a:cs typeface="Cambria"/>
            </a:endParaRPr>
          </a:p>
          <a:p>
            <a:pPr marR="404495" algn="r">
              <a:lnSpc>
                <a:spcPct val="100000"/>
              </a:lnSpc>
            </a:pPr>
            <a:r>
              <a:rPr sz="2400" i="1" spc="-10" dirty="0">
                <a:latin typeface="Palatino Linotype"/>
                <a:cs typeface="Palatino Linotype"/>
              </a:rPr>
              <a:t>Cont’d…</a:t>
            </a:r>
            <a:endParaRPr sz="2400">
              <a:latin typeface="Palatino Linotype"/>
              <a:cs typeface="Palatino Linotype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7217" y="1836165"/>
            <a:ext cx="7839709" cy="3666490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287020" marR="5080" indent="-274320" algn="just">
              <a:lnSpc>
                <a:spcPct val="80100"/>
              </a:lnSpc>
              <a:spcBef>
                <a:spcPts val="670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287020" algn="l"/>
              </a:tabLst>
            </a:pPr>
            <a:r>
              <a:rPr sz="2400" spc="45" dirty="0">
                <a:latin typeface="Cambria"/>
                <a:cs typeface="Cambria"/>
              </a:rPr>
              <a:t>Constitution</a:t>
            </a:r>
            <a:r>
              <a:rPr sz="2400" spc="50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Certificate</a:t>
            </a:r>
            <a:r>
              <a:rPr sz="2400" spc="509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shall</a:t>
            </a:r>
            <a:r>
              <a:rPr sz="2400" spc="52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state</a:t>
            </a:r>
            <a:r>
              <a:rPr sz="2400" spc="53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the</a:t>
            </a:r>
            <a:r>
              <a:rPr sz="2400" spc="52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original</a:t>
            </a:r>
            <a:r>
              <a:rPr sz="2400" spc="53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date</a:t>
            </a:r>
            <a:r>
              <a:rPr sz="2400" spc="535" dirty="0">
                <a:latin typeface="Cambria"/>
                <a:cs typeface="Cambria"/>
              </a:rPr>
              <a:t> </a:t>
            </a:r>
            <a:r>
              <a:rPr sz="2400" spc="30" dirty="0">
                <a:latin typeface="Cambria"/>
                <a:cs typeface="Cambria"/>
              </a:rPr>
              <a:t>of </a:t>
            </a:r>
            <a:r>
              <a:rPr sz="2400" dirty="0">
                <a:latin typeface="Cambria"/>
                <a:cs typeface="Cambria"/>
              </a:rPr>
              <a:t>establishment,</a:t>
            </a:r>
            <a:r>
              <a:rPr sz="2400" spc="49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the</a:t>
            </a:r>
            <a:r>
              <a:rPr sz="2400" spc="509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date</a:t>
            </a:r>
            <a:r>
              <a:rPr sz="2400" spc="515" dirty="0">
                <a:latin typeface="Cambria"/>
                <a:cs typeface="Cambria"/>
              </a:rPr>
              <a:t> </a:t>
            </a:r>
            <a:r>
              <a:rPr sz="2400" spc="50" dirty="0">
                <a:latin typeface="Cambria"/>
                <a:cs typeface="Cambria"/>
              </a:rPr>
              <a:t>of</a:t>
            </a:r>
            <a:r>
              <a:rPr sz="2400" spc="509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its</a:t>
            </a:r>
            <a:r>
              <a:rPr sz="2400" spc="509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merger</a:t>
            </a:r>
            <a:r>
              <a:rPr sz="2400" spc="54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(and</a:t>
            </a:r>
            <a:r>
              <a:rPr sz="2400" spc="50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the</a:t>
            </a:r>
            <a:r>
              <a:rPr sz="2400" spc="51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date</a:t>
            </a:r>
            <a:r>
              <a:rPr sz="2400" spc="520" dirty="0">
                <a:latin typeface="Cambria"/>
                <a:cs typeface="Cambria"/>
              </a:rPr>
              <a:t> </a:t>
            </a:r>
            <a:r>
              <a:rPr sz="2400" spc="30" dirty="0">
                <a:latin typeface="Cambria"/>
                <a:cs typeface="Cambria"/>
              </a:rPr>
              <a:t>of </a:t>
            </a:r>
            <a:r>
              <a:rPr sz="2400" dirty="0">
                <a:latin typeface="Cambria"/>
                <a:cs typeface="Cambria"/>
              </a:rPr>
              <a:t>the</a:t>
            </a:r>
            <a:r>
              <a:rPr sz="2400" spc="17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de-merger</a:t>
            </a:r>
            <a:r>
              <a:rPr sz="2400" spc="18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if</a:t>
            </a:r>
            <a:r>
              <a:rPr sz="2400" spc="160" dirty="0">
                <a:latin typeface="Cambria"/>
                <a:cs typeface="Cambria"/>
              </a:rPr>
              <a:t> </a:t>
            </a:r>
            <a:r>
              <a:rPr sz="2400" spc="-20" dirty="0">
                <a:latin typeface="Cambria"/>
                <a:cs typeface="Cambria"/>
              </a:rPr>
              <a:t>any).</a:t>
            </a:r>
            <a:endParaRPr sz="2400">
              <a:latin typeface="Cambria"/>
              <a:cs typeface="Cambria"/>
            </a:endParaRPr>
          </a:p>
          <a:p>
            <a:pPr marL="287020" marR="9525" indent="-274320" algn="just">
              <a:lnSpc>
                <a:spcPct val="80100"/>
              </a:lnSpc>
              <a:spcBef>
                <a:spcPts val="2400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287020" algn="l"/>
              </a:tabLst>
            </a:pPr>
            <a:r>
              <a:rPr sz="2400" dirty="0">
                <a:latin typeface="Cambria"/>
                <a:cs typeface="Cambria"/>
              </a:rPr>
              <a:t>For</a:t>
            </a:r>
            <a:r>
              <a:rPr sz="2400" spc="235" dirty="0">
                <a:latin typeface="Cambria"/>
                <a:cs typeface="Cambria"/>
              </a:rPr>
              <a:t>  </a:t>
            </a:r>
            <a:r>
              <a:rPr sz="2400" dirty="0">
                <a:latin typeface="Cambria"/>
                <a:cs typeface="Cambria"/>
              </a:rPr>
              <a:t>the</a:t>
            </a:r>
            <a:r>
              <a:rPr sz="2400" spc="229" dirty="0">
                <a:latin typeface="Cambria"/>
                <a:cs typeface="Cambria"/>
              </a:rPr>
              <a:t>  </a:t>
            </a:r>
            <a:r>
              <a:rPr sz="2400" dirty="0">
                <a:latin typeface="Cambria"/>
                <a:cs typeface="Cambria"/>
              </a:rPr>
              <a:t>purpose</a:t>
            </a:r>
            <a:r>
              <a:rPr sz="2400" spc="235" dirty="0">
                <a:latin typeface="Cambria"/>
                <a:cs typeface="Cambria"/>
              </a:rPr>
              <a:t>  </a:t>
            </a:r>
            <a:r>
              <a:rPr sz="2400" spc="55" dirty="0">
                <a:latin typeface="Cambria"/>
                <a:cs typeface="Cambria"/>
              </a:rPr>
              <a:t>of</a:t>
            </a:r>
            <a:r>
              <a:rPr sz="2400" spc="225" dirty="0">
                <a:latin typeface="Cambria"/>
                <a:cs typeface="Cambria"/>
              </a:rPr>
              <a:t>  </a:t>
            </a:r>
            <a:r>
              <a:rPr sz="2400" spc="50" dirty="0">
                <a:latin typeface="Cambria"/>
                <a:cs typeface="Cambria"/>
              </a:rPr>
              <a:t>computing</a:t>
            </a:r>
            <a:r>
              <a:rPr sz="2400" spc="240" dirty="0">
                <a:latin typeface="Cambria"/>
                <a:cs typeface="Cambria"/>
              </a:rPr>
              <a:t>  </a:t>
            </a:r>
            <a:r>
              <a:rPr sz="2400" dirty="0">
                <a:latin typeface="Cambria"/>
                <a:cs typeface="Cambria"/>
              </a:rPr>
              <a:t>the</a:t>
            </a:r>
            <a:r>
              <a:rPr sz="2400" spc="245" dirty="0">
                <a:latin typeface="Cambria"/>
                <a:cs typeface="Cambria"/>
              </a:rPr>
              <a:t>  </a:t>
            </a:r>
            <a:r>
              <a:rPr sz="2400" dirty="0">
                <a:latin typeface="Cambria"/>
                <a:cs typeface="Cambria"/>
              </a:rPr>
              <a:t>seniority</a:t>
            </a:r>
            <a:r>
              <a:rPr sz="2400" spc="229" dirty="0">
                <a:latin typeface="Cambria"/>
                <a:cs typeface="Cambria"/>
              </a:rPr>
              <a:t>  </a:t>
            </a:r>
            <a:r>
              <a:rPr sz="2400" spc="50" dirty="0">
                <a:latin typeface="Cambria"/>
                <a:cs typeface="Cambria"/>
              </a:rPr>
              <a:t>of</a:t>
            </a:r>
            <a:r>
              <a:rPr sz="2400" spc="229" dirty="0">
                <a:latin typeface="Cambria"/>
                <a:cs typeface="Cambria"/>
              </a:rPr>
              <a:t>  </a:t>
            </a:r>
            <a:r>
              <a:rPr sz="2400" spc="-25" dirty="0">
                <a:latin typeface="Cambria"/>
                <a:cs typeface="Cambria"/>
              </a:rPr>
              <a:t>the </a:t>
            </a:r>
            <a:r>
              <a:rPr sz="2400" dirty="0">
                <a:latin typeface="Cambria"/>
                <a:cs typeface="Cambria"/>
              </a:rPr>
              <a:t>merged</a:t>
            </a:r>
            <a:r>
              <a:rPr sz="2400" spc="100" dirty="0">
                <a:latin typeface="Cambria"/>
                <a:cs typeface="Cambria"/>
              </a:rPr>
              <a:t>  </a:t>
            </a:r>
            <a:r>
              <a:rPr sz="2400" spc="50" dirty="0">
                <a:latin typeface="Cambria"/>
                <a:cs typeface="Cambria"/>
              </a:rPr>
              <a:t>firm,</a:t>
            </a:r>
            <a:r>
              <a:rPr sz="2400" spc="105" dirty="0">
                <a:latin typeface="Cambria"/>
                <a:cs typeface="Cambria"/>
              </a:rPr>
              <a:t>  </a:t>
            </a:r>
            <a:r>
              <a:rPr sz="2400" dirty="0">
                <a:latin typeface="Cambria"/>
                <a:cs typeface="Cambria"/>
              </a:rPr>
              <a:t>total</a:t>
            </a:r>
            <a:r>
              <a:rPr sz="2400" spc="110" dirty="0">
                <a:latin typeface="Cambria"/>
                <a:cs typeface="Cambria"/>
              </a:rPr>
              <a:t>  </a:t>
            </a:r>
            <a:r>
              <a:rPr sz="2400" dirty="0">
                <a:latin typeface="Cambria"/>
                <a:cs typeface="Cambria"/>
              </a:rPr>
              <a:t>period</a:t>
            </a:r>
            <a:r>
              <a:rPr sz="2400" spc="105" dirty="0">
                <a:latin typeface="Cambria"/>
                <a:cs typeface="Cambria"/>
              </a:rPr>
              <a:t>  </a:t>
            </a:r>
            <a:r>
              <a:rPr sz="2400" spc="55" dirty="0">
                <a:latin typeface="Cambria"/>
                <a:cs typeface="Cambria"/>
              </a:rPr>
              <a:t>will</a:t>
            </a:r>
            <a:r>
              <a:rPr sz="2400" spc="100" dirty="0">
                <a:latin typeface="Cambria"/>
                <a:cs typeface="Cambria"/>
              </a:rPr>
              <a:t>  </a:t>
            </a:r>
            <a:r>
              <a:rPr sz="2400" dirty="0">
                <a:latin typeface="Cambria"/>
                <a:cs typeface="Cambria"/>
              </a:rPr>
              <a:t>be</a:t>
            </a:r>
            <a:r>
              <a:rPr sz="2400" spc="110" dirty="0">
                <a:latin typeface="Cambria"/>
                <a:cs typeface="Cambria"/>
              </a:rPr>
              <a:t>  </a:t>
            </a:r>
            <a:r>
              <a:rPr sz="2400" dirty="0">
                <a:latin typeface="Cambria"/>
                <a:cs typeface="Cambria"/>
              </a:rPr>
              <a:t>reckoned</a:t>
            </a:r>
            <a:r>
              <a:rPr sz="2400" spc="105" dirty="0">
                <a:latin typeface="Cambria"/>
                <a:cs typeface="Cambria"/>
              </a:rPr>
              <a:t>  </a:t>
            </a:r>
            <a:r>
              <a:rPr sz="2400" dirty="0">
                <a:latin typeface="Cambria"/>
                <a:cs typeface="Cambria"/>
              </a:rPr>
              <a:t>from</a:t>
            </a:r>
            <a:r>
              <a:rPr sz="2400" spc="105" dirty="0">
                <a:latin typeface="Cambria"/>
                <a:cs typeface="Cambria"/>
              </a:rPr>
              <a:t>  </a:t>
            </a:r>
            <a:r>
              <a:rPr sz="2400" spc="-25" dirty="0">
                <a:latin typeface="Cambria"/>
                <a:cs typeface="Cambria"/>
              </a:rPr>
              <a:t>the </a:t>
            </a:r>
            <a:r>
              <a:rPr sz="2400" dirty="0">
                <a:latin typeface="Cambria"/>
                <a:cs typeface="Cambria"/>
              </a:rPr>
              <a:t>original</a:t>
            </a:r>
            <a:r>
              <a:rPr sz="2400" spc="13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date</a:t>
            </a:r>
            <a:r>
              <a:rPr sz="2400" spc="140" dirty="0">
                <a:latin typeface="Cambria"/>
                <a:cs typeface="Cambria"/>
              </a:rPr>
              <a:t> </a:t>
            </a:r>
            <a:r>
              <a:rPr sz="2400" spc="55" dirty="0">
                <a:latin typeface="Cambria"/>
                <a:cs typeface="Cambria"/>
              </a:rPr>
              <a:t>of</a:t>
            </a:r>
            <a:r>
              <a:rPr sz="2400" spc="12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establishment</a:t>
            </a:r>
            <a:r>
              <a:rPr sz="2400" spc="175" dirty="0">
                <a:latin typeface="Cambria"/>
                <a:cs typeface="Cambria"/>
              </a:rPr>
              <a:t> </a:t>
            </a:r>
            <a:r>
              <a:rPr sz="2400" spc="50" dirty="0">
                <a:latin typeface="Cambria"/>
                <a:cs typeface="Cambria"/>
              </a:rPr>
              <a:t>of</a:t>
            </a:r>
            <a:r>
              <a:rPr sz="2400" spc="12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the</a:t>
            </a:r>
            <a:r>
              <a:rPr sz="2400" spc="14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eldest</a:t>
            </a:r>
            <a:r>
              <a:rPr sz="2400" spc="145" dirty="0">
                <a:latin typeface="Cambria"/>
                <a:cs typeface="Cambria"/>
              </a:rPr>
              <a:t> </a:t>
            </a:r>
            <a:r>
              <a:rPr sz="2400" spc="-20" dirty="0">
                <a:latin typeface="Cambria"/>
                <a:cs typeface="Cambria"/>
              </a:rPr>
              <a:t>firm</a:t>
            </a:r>
            <a:endParaRPr sz="2400">
              <a:latin typeface="Cambria"/>
              <a:cs typeface="Cambria"/>
            </a:endParaRPr>
          </a:p>
          <a:p>
            <a:pPr marL="287020" marR="5080" indent="-274320" algn="just">
              <a:lnSpc>
                <a:spcPct val="80000"/>
              </a:lnSpc>
              <a:spcBef>
                <a:spcPts val="2645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287020" algn="l"/>
              </a:tabLst>
            </a:pPr>
            <a:r>
              <a:rPr sz="2400" spc="360" dirty="0">
                <a:latin typeface="Cambria"/>
                <a:cs typeface="Cambria"/>
              </a:rPr>
              <a:t>CAG</a:t>
            </a:r>
            <a:r>
              <a:rPr sz="2400" spc="52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criteria</a:t>
            </a:r>
            <a:r>
              <a:rPr sz="2400" spc="55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-</a:t>
            </a:r>
            <a:r>
              <a:rPr sz="2400" spc="530" dirty="0">
                <a:latin typeface="Cambria"/>
                <a:cs typeface="Cambria"/>
              </a:rPr>
              <a:t> </a:t>
            </a:r>
            <a:r>
              <a:rPr sz="2400" spc="50" dirty="0">
                <a:latin typeface="Cambria"/>
                <a:cs typeface="Cambria"/>
              </a:rPr>
              <a:t>in</a:t>
            </a:r>
            <a:r>
              <a:rPr sz="2400" spc="53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case</a:t>
            </a:r>
            <a:r>
              <a:rPr sz="2400" spc="540" dirty="0">
                <a:latin typeface="Cambria"/>
                <a:cs typeface="Cambria"/>
              </a:rPr>
              <a:t> </a:t>
            </a:r>
            <a:r>
              <a:rPr sz="2400" spc="50" dirty="0">
                <a:latin typeface="Cambria"/>
                <a:cs typeface="Cambria"/>
              </a:rPr>
              <a:t>of</a:t>
            </a:r>
            <a:r>
              <a:rPr sz="2400" spc="535" dirty="0">
                <a:latin typeface="Cambria"/>
                <a:cs typeface="Cambria"/>
              </a:rPr>
              <a:t> </a:t>
            </a:r>
            <a:r>
              <a:rPr sz="2400" spc="60" dirty="0">
                <a:latin typeface="Cambria"/>
                <a:cs typeface="Cambria"/>
              </a:rPr>
              <a:t>Merger,</a:t>
            </a:r>
            <a:r>
              <a:rPr sz="2400" spc="55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the</a:t>
            </a:r>
            <a:r>
              <a:rPr sz="2400" spc="54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partners</a:t>
            </a:r>
            <a:r>
              <a:rPr sz="2400" spc="540" dirty="0">
                <a:latin typeface="Cambria"/>
                <a:cs typeface="Cambria"/>
              </a:rPr>
              <a:t> </a:t>
            </a:r>
            <a:r>
              <a:rPr sz="2400" spc="50" dirty="0">
                <a:latin typeface="Cambria"/>
                <a:cs typeface="Cambria"/>
              </a:rPr>
              <a:t>of</a:t>
            </a:r>
            <a:r>
              <a:rPr sz="2400" spc="530" dirty="0">
                <a:latin typeface="Cambria"/>
                <a:cs typeface="Cambria"/>
              </a:rPr>
              <a:t> </a:t>
            </a:r>
            <a:r>
              <a:rPr sz="2400" spc="-25" dirty="0">
                <a:latin typeface="Cambria"/>
                <a:cs typeface="Cambria"/>
              </a:rPr>
              <a:t>the </a:t>
            </a:r>
            <a:r>
              <a:rPr sz="2400" spc="55" dirty="0">
                <a:latin typeface="Cambria"/>
                <a:cs typeface="Cambria"/>
              </a:rPr>
              <a:t>merging</a:t>
            </a:r>
            <a:r>
              <a:rPr sz="2400" spc="29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firms</a:t>
            </a:r>
            <a:r>
              <a:rPr sz="2400" spc="305" dirty="0">
                <a:latin typeface="Cambria"/>
                <a:cs typeface="Cambria"/>
              </a:rPr>
              <a:t> </a:t>
            </a:r>
            <a:r>
              <a:rPr sz="2400" spc="55" dirty="0">
                <a:latin typeface="Cambria"/>
                <a:cs typeface="Cambria"/>
              </a:rPr>
              <a:t>will</a:t>
            </a:r>
            <a:r>
              <a:rPr sz="2400" spc="28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be</a:t>
            </a:r>
            <a:r>
              <a:rPr sz="2400" spc="34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assigned</a:t>
            </a:r>
            <a:r>
              <a:rPr sz="2400" spc="29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points</a:t>
            </a:r>
            <a:r>
              <a:rPr sz="2400" spc="28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after</a:t>
            </a:r>
            <a:r>
              <a:rPr sz="2400" spc="30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one</a:t>
            </a:r>
            <a:r>
              <a:rPr sz="2400" spc="29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year</a:t>
            </a:r>
            <a:r>
              <a:rPr sz="2400" spc="310" dirty="0">
                <a:latin typeface="Cambria"/>
                <a:cs typeface="Cambria"/>
              </a:rPr>
              <a:t> </a:t>
            </a:r>
            <a:r>
              <a:rPr sz="2400" spc="30" dirty="0">
                <a:latin typeface="Cambria"/>
                <a:cs typeface="Cambria"/>
              </a:rPr>
              <a:t>of </a:t>
            </a:r>
            <a:r>
              <a:rPr sz="2400" dirty="0">
                <a:latin typeface="Cambria"/>
                <a:cs typeface="Cambria"/>
              </a:rPr>
              <a:t>merger</a:t>
            </a:r>
            <a:r>
              <a:rPr sz="2400" spc="320" dirty="0">
                <a:latin typeface="Cambria"/>
                <a:cs typeface="Cambria"/>
              </a:rPr>
              <a:t> </a:t>
            </a:r>
            <a:r>
              <a:rPr sz="2400" spc="60" dirty="0">
                <a:latin typeface="Cambria"/>
                <a:cs typeface="Cambria"/>
              </a:rPr>
              <a:t>and</a:t>
            </a:r>
            <a:r>
              <a:rPr sz="2400" spc="30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points</a:t>
            </a:r>
            <a:r>
              <a:rPr sz="2400" spc="29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for</a:t>
            </a:r>
            <a:r>
              <a:rPr sz="2400" spc="29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partner’s</a:t>
            </a:r>
            <a:r>
              <a:rPr sz="2400" spc="31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association</a:t>
            </a:r>
            <a:r>
              <a:rPr sz="2400" spc="28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to</a:t>
            </a:r>
            <a:r>
              <a:rPr sz="2400" spc="32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be</a:t>
            </a:r>
            <a:r>
              <a:rPr sz="2400" spc="310" dirty="0">
                <a:latin typeface="Cambria"/>
                <a:cs typeface="Cambria"/>
              </a:rPr>
              <a:t> </a:t>
            </a:r>
            <a:r>
              <a:rPr sz="2400" spc="50" dirty="0">
                <a:latin typeface="Cambria"/>
                <a:cs typeface="Cambria"/>
              </a:rPr>
              <a:t>given </a:t>
            </a:r>
            <a:r>
              <a:rPr sz="2400" dirty="0">
                <a:latin typeface="Cambria"/>
                <a:cs typeface="Cambria"/>
              </a:rPr>
              <a:t>after</a:t>
            </a:r>
            <a:r>
              <a:rPr sz="2400" spc="9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5</a:t>
            </a:r>
            <a:r>
              <a:rPr sz="2400" spc="9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years</a:t>
            </a:r>
            <a:r>
              <a:rPr sz="2400" spc="5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from</a:t>
            </a:r>
            <a:r>
              <a:rPr sz="2400" spc="7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the</a:t>
            </a:r>
            <a:r>
              <a:rPr sz="2400" spc="9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date</a:t>
            </a:r>
            <a:r>
              <a:rPr sz="2400" spc="100" dirty="0">
                <a:latin typeface="Cambria"/>
                <a:cs typeface="Cambria"/>
              </a:rPr>
              <a:t> </a:t>
            </a:r>
            <a:r>
              <a:rPr sz="2400" spc="50" dirty="0">
                <a:latin typeface="Cambria"/>
                <a:cs typeface="Cambria"/>
              </a:rPr>
              <a:t>of</a:t>
            </a:r>
            <a:r>
              <a:rPr sz="2400" spc="80" dirty="0">
                <a:latin typeface="Cambria"/>
                <a:cs typeface="Cambria"/>
              </a:rPr>
              <a:t> </a:t>
            </a:r>
            <a:r>
              <a:rPr sz="2400" spc="-10" dirty="0">
                <a:latin typeface="Cambria"/>
                <a:cs typeface="Cambria"/>
              </a:rPr>
              <a:t>merger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2742" y="799922"/>
            <a:ext cx="3157855" cy="5454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/>
              <a:t>M</a:t>
            </a:r>
            <a:r>
              <a:rPr sz="2700" dirty="0"/>
              <a:t>ERGER</a:t>
            </a:r>
            <a:r>
              <a:rPr sz="2700" u="none" spc="110" dirty="0"/>
              <a:t> </a:t>
            </a:r>
            <a:r>
              <a:rPr sz="2400" u="none" spc="-10" dirty="0"/>
              <a:t>(Cont’d…)</a:t>
            </a:r>
            <a:endParaRPr sz="24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4443" y="1505534"/>
            <a:ext cx="7664450" cy="50025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2105" indent="-319405">
              <a:lnSpc>
                <a:spcPts val="2595"/>
              </a:lnSpc>
              <a:spcBef>
                <a:spcPts val="100"/>
              </a:spcBef>
              <a:buClr>
                <a:srgbClr val="FD8537"/>
              </a:buClr>
              <a:buSzPct val="68750"/>
              <a:buFont typeface="Segoe UI Symbol"/>
              <a:buChar char="◾"/>
              <a:tabLst>
                <a:tab pos="332105" algn="l"/>
                <a:tab pos="1948180" algn="l"/>
                <a:tab pos="2573655" algn="l"/>
                <a:tab pos="3046095" algn="l"/>
                <a:tab pos="4655820" algn="l"/>
                <a:tab pos="5704840" algn="l"/>
                <a:tab pos="6015990" algn="l"/>
                <a:tab pos="7067550" algn="l"/>
                <a:tab pos="7494270" algn="l"/>
              </a:tabLst>
            </a:pPr>
            <a:r>
              <a:rPr sz="2400" spc="65" dirty="0">
                <a:latin typeface="Cambria"/>
                <a:cs typeface="Cambria"/>
              </a:rPr>
              <a:t>De-</a:t>
            </a:r>
            <a:r>
              <a:rPr sz="2400" spc="-10" dirty="0">
                <a:latin typeface="Cambria"/>
                <a:cs typeface="Cambria"/>
              </a:rPr>
              <a:t>merger</a:t>
            </a:r>
            <a:r>
              <a:rPr sz="2400" dirty="0">
                <a:latin typeface="Cambria"/>
                <a:cs typeface="Cambria"/>
              </a:rPr>
              <a:t>	</a:t>
            </a:r>
            <a:r>
              <a:rPr sz="2400" spc="-25" dirty="0">
                <a:latin typeface="Cambria"/>
                <a:cs typeface="Cambria"/>
              </a:rPr>
              <a:t>can</a:t>
            </a:r>
            <a:r>
              <a:rPr sz="2400" dirty="0">
                <a:latin typeface="Cambria"/>
                <a:cs typeface="Cambria"/>
              </a:rPr>
              <a:t>	</a:t>
            </a:r>
            <a:r>
              <a:rPr sz="2400" spc="-25" dirty="0">
                <a:latin typeface="Cambria"/>
                <a:cs typeface="Cambria"/>
              </a:rPr>
              <a:t>be</a:t>
            </a:r>
            <a:r>
              <a:rPr sz="2400" dirty="0">
                <a:latin typeface="Cambria"/>
                <a:cs typeface="Cambria"/>
              </a:rPr>
              <a:t>	</a:t>
            </a:r>
            <a:r>
              <a:rPr sz="2400" spc="50" dirty="0">
                <a:latin typeface="Cambria"/>
                <a:cs typeface="Cambria"/>
              </a:rPr>
              <a:t>demanded</a:t>
            </a:r>
            <a:r>
              <a:rPr sz="2400" dirty="0">
                <a:latin typeface="Cambria"/>
                <a:cs typeface="Cambria"/>
              </a:rPr>
              <a:t>	</a:t>
            </a:r>
            <a:r>
              <a:rPr sz="2400" spc="-10" dirty="0">
                <a:latin typeface="Cambria"/>
                <a:cs typeface="Cambria"/>
              </a:rPr>
              <a:t>within</a:t>
            </a:r>
            <a:r>
              <a:rPr sz="2400" dirty="0">
                <a:latin typeface="Cambria"/>
                <a:cs typeface="Cambria"/>
              </a:rPr>
              <a:t>	</a:t>
            </a:r>
            <a:r>
              <a:rPr sz="2400" spc="-50" dirty="0">
                <a:latin typeface="Cambria"/>
                <a:cs typeface="Cambria"/>
              </a:rPr>
              <a:t>a</a:t>
            </a:r>
            <a:r>
              <a:rPr sz="2400" dirty="0">
                <a:latin typeface="Cambria"/>
                <a:cs typeface="Cambria"/>
              </a:rPr>
              <a:t>	</a:t>
            </a:r>
            <a:r>
              <a:rPr sz="2400" spc="-10" dirty="0">
                <a:latin typeface="Cambria"/>
                <a:cs typeface="Cambria"/>
              </a:rPr>
              <a:t>period</a:t>
            </a:r>
            <a:r>
              <a:rPr sz="2400" dirty="0">
                <a:latin typeface="Cambria"/>
                <a:cs typeface="Cambria"/>
              </a:rPr>
              <a:t>	</a:t>
            </a:r>
            <a:r>
              <a:rPr sz="2400" spc="25" dirty="0">
                <a:latin typeface="Cambria"/>
                <a:cs typeface="Cambria"/>
              </a:rPr>
              <a:t>of</a:t>
            </a:r>
            <a:r>
              <a:rPr sz="2400" dirty="0">
                <a:latin typeface="Cambria"/>
                <a:cs typeface="Cambria"/>
              </a:rPr>
              <a:t>	</a:t>
            </a:r>
            <a:r>
              <a:rPr sz="2400" spc="-50" dirty="0">
                <a:latin typeface="Cambria"/>
                <a:cs typeface="Cambria"/>
              </a:rPr>
              <a:t>5</a:t>
            </a:r>
            <a:endParaRPr sz="2400">
              <a:latin typeface="Cambria"/>
              <a:cs typeface="Cambria"/>
            </a:endParaRPr>
          </a:p>
          <a:p>
            <a:pPr marL="332740">
              <a:lnSpc>
                <a:spcPts val="2595"/>
              </a:lnSpc>
            </a:pPr>
            <a:r>
              <a:rPr sz="2400" dirty="0">
                <a:latin typeface="Cambria"/>
                <a:cs typeface="Cambria"/>
              </a:rPr>
              <a:t>years</a:t>
            </a:r>
            <a:r>
              <a:rPr sz="2400" spc="10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from</a:t>
            </a:r>
            <a:r>
              <a:rPr sz="2400" spc="15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the</a:t>
            </a:r>
            <a:r>
              <a:rPr sz="2400" spc="12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date</a:t>
            </a:r>
            <a:r>
              <a:rPr sz="2400" spc="100" dirty="0">
                <a:latin typeface="Cambria"/>
                <a:cs typeface="Cambria"/>
              </a:rPr>
              <a:t> </a:t>
            </a:r>
            <a:r>
              <a:rPr sz="2400" spc="50" dirty="0">
                <a:latin typeface="Cambria"/>
                <a:cs typeface="Cambria"/>
              </a:rPr>
              <a:t>of</a:t>
            </a:r>
            <a:r>
              <a:rPr sz="2400" spc="125" dirty="0">
                <a:latin typeface="Cambria"/>
                <a:cs typeface="Cambria"/>
              </a:rPr>
              <a:t> </a:t>
            </a:r>
            <a:r>
              <a:rPr sz="2400" spc="-10" dirty="0">
                <a:latin typeface="Cambria"/>
                <a:cs typeface="Cambria"/>
              </a:rPr>
              <a:t>merger</a:t>
            </a:r>
            <a:endParaRPr sz="2400">
              <a:latin typeface="Cambria"/>
              <a:cs typeface="Cambria"/>
            </a:endParaRPr>
          </a:p>
          <a:p>
            <a:pPr marL="330835" marR="5080" indent="-318135" algn="just">
              <a:lnSpc>
                <a:spcPct val="80000"/>
              </a:lnSpc>
              <a:spcBef>
                <a:spcPts val="1775"/>
              </a:spcBef>
              <a:buClr>
                <a:srgbClr val="FD8537"/>
              </a:buClr>
              <a:buSzPct val="68750"/>
              <a:buFont typeface="Segoe UI Symbol"/>
              <a:buChar char="◾"/>
              <a:tabLst>
                <a:tab pos="332740" algn="l"/>
              </a:tabLst>
            </a:pPr>
            <a:r>
              <a:rPr sz="2400" dirty="0">
                <a:latin typeface="Cambria"/>
                <a:cs typeface="Cambria"/>
              </a:rPr>
              <a:t>75%</a:t>
            </a:r>
            <a:r>
              <a:rPr sz="2400" spc="28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or</a:t>
            </a:r>
            <a:r>
              <a:rPr sz="2400" spc="28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more</a:t>
            </a:r>
            <a:r>
              <a:rPr sz="2400" spc="270" dirty="0">
                <a:latin typeface="Cambria"/>
                <a:cs typeface="Cambria"/>
              </a:rPr>
              <a:t> </a:t>
            </a:r>
            <a:r>
              <a:rPr sz="2400" spc="50" dirty="0">
                <a:latin typeface="Cambria"/>
                <a:cs typeface="Cambria"/>
              </a:rPr>
              <a:t>of</a:t>
            </a:r>
            <a:r>
              <a:rPr sz="2400" spc="28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the</a:t>
            </a:r>
            <a:r>
              <a:rPr sz="2400" spc="29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continuing</a:t>
            </a:r>
            <a:r>
              <a:rPr sz="2400" spc="30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partners</a:t>
            </a:r>
            <a:r>
              <a:rPr sz="2400" spc="290" dirty="0">
                <a:latin typeface="Cambria"/>
                <a:cs typeface="Cambria"/>
              </a:rPr>
              <a:t> </a:t>
            </a:r>
            <a:r>
              <a:rPr sz="2400" spc="55" dirty="0">
                <a:latin typeface="Cambria"/>
                <a:cs typeface="Cambria"/>
              </a:rPr>
              <a:t>of</a:t>
            </a:r>
            <a:r>
              <a:rPr sz="2400" spc="26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one</a:t>
            </a:r>
            <a:r>
              <a:rPr sz="2400" spc="290" dirty="0">
                <a:latin typeface="Cambria"/>
                <a:cs typeface="Cambria"/>
              </a:rPr>
              <a:t> </a:t>
            </a:r>
            <a:r>
              <a:rPr sz="2400" spc="50" dirty="0">
                <a:latin typeface="Cambria"/>
                <a:cs typeface="Cambria"/>
              </a:rPr>
              <a:t>of</a:t>
            </a:r>
            <a:r>
              <a:rPr sz="2400" spc="280" dirty="0">
                <a:latin typeface="Cambria"/>
                <a:cs typeface="Cambria"/>
              </a:rPr>
              <a:t> </a:t>
            </a:r>
            <a:r>
              <a:rPr sz="2400" spc="-25" dirty="0">
                <a:latin typeface="Cambria"/>
                <a:cs typeface="Cambria"/>
              </a:rPr>
              <a:t>the 	</a:t>
            </a:r>
            <a:r>
              <a:rPr sz="2400" dirty="0">
                <a:latin typeface="Cambria"/>
                <a:cs typeface="Cambria"/>
              </a:rPr>
              <a:t>erstwhile</a:t>
            </a:r>
            <a:r>
              <a:rPr sz="2400" spc="45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firm(s)</a:t>
            </a:r>
            <a:r>
              <a:rPr sz="2400" spc="44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can</a:t>
            </a:r>
            <a:r>
              <a:rPr sz="2400" spc="47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de-merge</a:t>
            </a:r>
            <a:r>
              <a:rPr sz="2400" spc="45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after</a:t>
            </a:r>
            <a:r>
              <a:rPr sz="2400" spc="470" dirty="0">
                <a:latin typeface="Cambria"/>
                <a:cs typeface="Cambria"/>
              </a:rPr>
              <a:t> </a:t>
            </a:r>
            <a:r>
              <a:rPr sz="2400" spc="85" dirty="0">
                <a:latin typeface="Cambria"/>
                <a:cs typeface="Cambria"/>
              </a:rPr>
              <a:t>giving</a:t>
            </a:r>
            <a:r>
              <a:rPr sz="2400" spc="44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notice</a:t>
            </a:r>
            <a:r>
              <a:rPr sz="2400" spc="455" dirty="0">
                <a:latin typeface="Cambria"/>
                <a:cs typeface="Cambria"/>
              </a:rPr>
              <a:t> </a:t>
            </a:r>
            <a:r>
              <a:rPr sz="2400" spc="-25" dirty="0">
                <a:latin typeface="Cambria"/>
                <a:cs typeface="Cambria"/>
              </a:rPr>
              <a:t>in 	</a:t>
            </a:r>
            <a:r>
              <a:rPr sz="2400" b="1" dirty="0">
                <a:latin typeface="Palatino Linotype"/>
                <a:cs typeface="Palatino Linotype"/>
              </a:rPr>
              <a:t>Form</a:t>
            </a:r>
            <a:r>
              <a:rPr sz="2400" b="1" spc="110" dirty="0">
                <a:latin typeface="Palatino Linotype"/>
                <a:cs typeface="Palatino Linotype"/>
              </a:rPr>
              <a:t> </a:t>
            </a:r>
            <a:r>
              <a:rPr sz="2400" b="1" dirty="0">
                <a:latin typeface="Palatino Linotype"/>
                <a:cs typeface="Palatino Linotype"/>
              </a:rPr>
              <a:t>‘F’</a:t>
            </a:r>
            <a:r>
              <a:rPr sz="2400" b="1" spc="85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Cambria"/>
                <a:cs typeface="Cambria"/>
              </a:rPr>
              <a:t>to</a:t>
            </a:r>
            <a:r>
              <a:rPr sz="2400" spc="18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the</a:t>
            </a:r>
            <a:r>
              <a:rPr sz="2400" spc="17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other</a:t>
            </a:r>
            <a:r>
              <a:rPr sz="2400" spc="19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partners</a:t>
            </a:r>
            <a:r>
              <a:rPr sz="2400" spc="155" dirty="0">
                <a:latin typeface="Cambria"/>
                <a:cs typeface="Cambria"/>
              </a:rPr>
              <a:t> </a:t>
            </a:r>
            <a:r>
              <a:rPr sz="2400" spc="60" dirty="0">
                <a:latin typeface="Cambria"/>
                <a:cs typeface="Cambria"/>
              </a:rPr>
              <a:t>and</a:t>
            </a:r>
            <a:r>
              <a:rPr sz="2400" spc="17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to</a:t>
            </a:r>
            <a:r>
              <a:rPr sz="2400" spc="18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the</a:t>
            </a:r>
            <a:r>
              <a:rPr sz="2400" spc="16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Institute.</a:t>
            </a:r>
            <a:r>
              <a:rPr sz="2400" spc="175" dirty="0">
                <a:latin typeface="Cambria"/>
                <a:cs typeface="Cambria"/>
              </a:rPr>
              <a:t> </a:t>
            </a:r>
            <a:r>
              <a:rPr sz="2400" spc="155" dirty="0">
                <a:latin typeface="Cambria"/>
                <a:cs typeface="Cambria"/>
              </a:rPr>
              <a:t>No 	</a:t>
            </a:r>
            <a:r>
              <a:rPr sz="2400" dirty="0">
                <a:latin typeface="Cambria"/>
                <a:cs typeface="Cambria"/>
              </a:rPr>
              <a:t>concurrence/acceptance</a:t>
            </a:r>
            <a:r>
              <a:rPr sz="2400" spc="225" dirty="0">
                <a:latin typeface="Cambria"/>
                <a:cs typeface="Cambria"/>
              </a:rPr>
              <a:t>  </a:t>
            </a:r>
            <a:r>
              <a:rPr sz="2400" dirty="0">
                <a:latin typeface="Cambria"/>
                <a:cs typeface="Cambria"/>
              </a:rPr>
              <a:t>is</a:t>
            </a:r>
            <a:r>
              <a:rPr sz="2400" spc="210" dirty="0">
                <a:latin typeface="Cambria"/>
                <a:cs typeface="Cambria"/>
              </a:rPr>
              <a:t>  </a:t>
            </a:r>
            <a:r>
              <a:rPr sz="2400" dirty="0">
                <a:latin typeface="Cambria"/>
                <a:cs typeface="Cambria"/>
              </a:rPr>
              <a:t>required</a:t>
            </a:r>
            <a:r>
              <a:rPr sz="2400" spc="215" dirty="0">
                <a:latin typeface="Cambria"/>
                <a:cs typeface="Cambria"/>
              </a:rPr>
              <a:t>  </a:t>
            </a:r>
            <a:r>
              <a:rPr sz="2400" dirty="0">
                <a:latin typeface="Cambria"/>
                <a:cs typeface="Cambria"/>
              </a:rPr>
              <a:t>from</a:t>
            </a:r>
            <a:r>
              <a:rPr sz="2400" spc="215" dirty="0">
                <a:latin typeface="Cambria"/>
                <a:cs typeface="Cambria"/>
              </a:rPr>
              <a:t>  </a:t>
            </a:r>
            <a:r>
              <a:rPr sz="2400" dirty="0">
                <a:latin typeface="Cambria"/>
                <a:cs typeface="Cambria"/>
              </a:rPr>
              <a:t>the</a:t>
            </a:r>
            <a:r>
              <a:rPr sz="2400" spc="210" dirty="0">
                <a:latin typeface="Cambria"/>
                <a:cs typeface="Cambria"/>
              </a:rPr>
              <a:t>  </a:t>
            </a:r>
            <a:r>
              <a:rPr sz="2400" spc="-10" dirty="0">
                <a:latin typeface="Cambria"/>
                <a:cs typeface="Cambria"/>
              </a:rPr>
              <a:t>other 	</a:t>
            </a:r>
            <a:r>
              <a:rPr sz="2400" dirty="0">
                <a:latin typeface="Cambria"/>
                <a:cs typeface="Cambria"/>
              </a:rPr>
              <a:t>continuing</a:t>
            </a:r>
            <a:r>
              <a:rPr sz="2400" spc="24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partners</a:t>
            </a:r>
            <a:r>
              <a:rPr sz="2400" spc="200" dirty="0">
                <a:latin typeface="Cambria"/>
                <a:cs typeface="Cambria"/>
              </a:rPr>
              <a:t> </a:t>
            </a:r>
            <a:r>
              <a:rPr sz="2400" spc="50" dirty="0">
                <a:latin typeface="Cambria"/>
                <a:cs typeface="Cambria"/>
              </a:rPr>
              <a:t>of</a:t>
            </a:r>
            <a:r>
              <a:rPr sz="2400" spc="19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the</a:t>
            </a:r>
            <a:r>
              <a:rPr sz="2400" spc="20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merged</a:t>
            </a:r>
            <a:r>
              <a:rPr sz="2400" spc="170" dirty="0">
                <a:latin typeface="Cambria"/>
                <a:cs typeface="Cambria"/>
              </a:rPr>
              <a:t> </a:t>
            </a:r>
            <a:r>
              <a:rPr sz="2400" spc="-20" dirty="0">
                <a:latin typeface="Cambria"/>
                <a:cs typeface="Cambria"/>
              </a:rPr>
              <a:t>firm</a:t>
            </a:r>
            <a:endParaRPr sz="2400">
              <a:latin typeface="Cambria"/>
              <a:cs typeface="Cambria"/>
            </a:endParaRPr>
          </a:p>
          <a:p>
            <a:pPr marL="332105" indent="-319405">
              <a:lnSpc>
                <a:spcPct val="100000"/>
              </a:lnSpc>
              <a:spcBef>
                <a:spcPts val="1710"/>
              </a:spcBef>
              <a:buClr>
                <a:srgbClr val="FD8537"/>
              </a:buClr>
              <a:buSzPct val="68750"/>
              <a:buFont typeface="Segoe UI Symbol"/>
              <a:buChar char="◾"/>
              <a:tabLst>
                <a:tab pos="332105" algn="l"/>
              </a:tabLst>
            </a:pPr>
            <a:r>
              <a:rPr sz="2400" dirty="0">
                <a:latin typeface="Cambria"/>
                <a:cs typeface="Cambria"/>
              </a:rPr>
              <a:t>The</a:t>
            </a:r>
            <a:r>
              <a:rPr sz="2400" spc="200" dirty="0">
                <a:latin typeface="Cambria"/>
                <a:cs typeface="Cambria"/>
              </a:rPr>
              <a:t> </a:t>
            </a:r>
            <a:r>
              <a:rPr sz="2400" spc="60" dirty="0">
                <a:latin typeface="Cambria"/>
                <a:cs typeface="Cambria"/>
              </a:rPr>
              <a:t>De-</a:t>
            </a:r>
            <a:r>
              <a:rPr sz="2400" dirty="0">
                <a:latin typeface="Cambria"/>
                <a:cs typeface="Cambria"/>
              </a:rPr>
              <a:t>merged</a:t>
            </a:r>
            <a:r>
              <a:rPr sz="2400" spc="17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Firm</a:t>
            </a:r>
            <a:r>
              <a:rPr sz="2400" spc="16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shall</a:t>
            </a:r>
            <a:r>
              <a:rPr sz="2400" spc="19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be</a:t>
            </a:r>
            <a:r>
              <a:rPr sz="2400" spc="17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entitled</a:t>
            </a:r>
            <a:r>
              <a:rPr sz="2400" spc="17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to</a:t>
            </a:r>
            <a:r>
              <a:rPr sz="2400" spc="180" dirty="0">
                <a:latin typeface="Cambria"/>
                <a:cs typeface="Cambria"/>
              </a:rPr>
              <a:t> </a:t>
            </a:r>
            <a:r>
              <a:rPr sz="2400" spc="-25" dirty="0">
                <a:latin typeface="Cambria"/>
                <a:cs typeface="Cambria"/>
              </a:rPr>
              <a:t>:-</a:t>
            </a:r>
            <a:endParaRPr sz="2400">
              <a:latin typeface="Cambria"/>
              <a:cs typeface="Cambria"/>
            </a:endParaRPr>
          </a:p>
          <a:p>
            <a:pPr marL="1036319" lvl="1" indent="-182245" algn="just">
              <a:lnSpc>
                <a:spcPct val="100000"/>
              </a:lnSpc>
              <a:spcBef>
                <a:spcPts val="495"/>
              </a:spcBef>
              <a:buClr>
                <a:srgbClr val="FD8537"/>
              </a:buClr>
              <a:buSzPct val="60000"/>
              <a:buFont typeface="Wingdings"/>
              <a:buChar char=""/>
              <a:tabLst>
                <a:tab pos="1036319" algn="l"/>
              </a:tabLst>
            </a:pPr>
            <a:r>
              <a:rPr sz="2000" dirty="0">
                <a:latin typeface="Cambria"/>
                <a:cs typeface="Cambria"/>
              </a:rPr>
              <a:t>practice</a:t>
            </a:r>
            <a:r>
              <a:rPr sz="2000" spc="14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in</a:t>
            </a:r>
            <a:r>
              <a:rPr sz="2000" spc="15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its</a:t>
            </a:r>
            <a:r>
              <a:rPr sz="2000" spc="15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old</a:t>
            </a:r>
            <a:r>
              <a:rPr sz="2000" spc="13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firm</a:t>
            </a:r>
            <a:r>
              <a:rPr sz="2000" spc="125" dirty="0">
                <a:latin typeface="Cambria"/>
                <a:cs typeface="Cambria"/>
              </a:rPr>
              <a:t> </a:t>
            </a:r>
            <a:r>
              <a:rPr sz="2000" spc="-20" dirty="0">
                <a:latin typeface="Cambria"/>
                <a:cs typeface="Cambria"/>
              </a:rPr>
              <a:t>name</a:t>
            </a:r>
            <a:endParaRPr sz="2000">
              <a:latin typeface="Cambria"/>
              <a:cs typeface="Cambria"/>
            </a:endParaRPr>
          </a:p>
          <a:p>
            <a:pPr marL="1036955" marR="7620" lvl="1" indent="-182880" algn="just">
              <a:lnSpc>
                <a:spcPct val="100000"/>
              </a:lnSpc>
              <a:spcBef>
                <a:spcPts val="480"/>
              </a:spcBef>
              <a:buClr>
                <a:srgbClr val="FD8537"/>
              </a:buClr>
              <a:buSzPct val="60000"/>
              <a:buFont typeface="Wingdings"/>
              <a:buChar char=""/>
              <a:tabLst>
                <a:tab pos="1036955" algn="l"/>
              </a:tabLst>
            </a:pPr>
            <a:r>
              <a:rPr sz="2000" dirty="0">
                <a:latin typeface="Cambria"/>
                <a:cs typeface="Cambria"/>
              </a:rPr>
              <a:t>claim</a:t>
            </a:r>
            <a:r>
              <a:rPr sz="2000" spc="40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total</a:t>
            </a:r>
            <a:r>
              <a:rPr sz="2000" spc="409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seniority</a:t>
            </a:r>
            <a:r>
              <a:rPr sz="2000" spc="409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acquired</a:t>
            </a:r>
            <a:r>
              <a:rPr sz="2000" spc="43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i.e.</a:t>
            </a:r>
            <a:r>
              <a:rPr sz="2000" spc="42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their</a:t>
            </a:r>
            <a:r>
              <a:rPr sz="2000" spc="42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earlier</a:t>
            </a:r>
            <a:r>
              <a:rPr sz="2000" spc="42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pre-</a:t>
            </a:r>
            <a:r>
              <a:rPr sz="2000" spc="-10" dirty="0">
                <a:latin typeface="Cambria"/>
                <a:cs typeface="Cambria"/>
              </a:rPr>
              <a:t>merger </a:t>
            </a:r>
            <a:r>
              <a:rPr sz="2000" dirty="0">
                <a:latin typeface="Cambria"/>
                <a:cs typeface="Cambria"/>
              </a:rPr>
              <a:t>seniority</a:t>
            </a:r>
            <a:r>
              <a:rPr sz="2000" spc="409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as</a:t>
            </a:r>
            <a:r>
              <a:rPr sz="2000" spc="38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well</a:t>
            </a:r>
            <a:r>
              <a:rPr sz="2000" spc="38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as</a:t>
            </a:r>
            <a:r>
              <a:rPr sz="2000" spc="38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the</a:t>
            </a:r>
            <a:r>
              <a:rPr sz="2000" spc="41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years</a:t>
            </a:r>
            <a:r>
              <a:rPr sz="2000" spc="395" dirty="0">
                <a:latin typeface="Cambria"/>
                <a:cs typeface="Cambria"/>
              </a:rPr>
              <a:t> </a:t>
            </a:r>
            <a:r>
              <a:rPr sz="2000" spc="50" dirty="0">
                <a:latin typeface="Cambria"/>
                <a:cs typeface="Cambria"/>
              </a:rPr>
              <a:t>during</a:t>
            </a:r>
            <a:r>
              <a:rPr sz="2000" spc="409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which</a:t>
            </a:r>
            <a:r>
              <a:rPr sz="2000" spc="38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they</a:t>
            </a:r>
            <a:r>
              <a:rPr sz="2000" spc="41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were</a:t>
            </a:r>
            <a:r>
              <a:rPr sz="2000" spc="395" dirty="0">
                <a:latin typeface="Cambria"/>
                <a:cs typeface="Cambria"/>
              </a:rPr>
              <a:t> </a:t>
            </a:r>
            <a:r>
              <a:rPr sz="2000" spc="-25" dirty="0">
                <a:latin typeface="Cambria"/>
                <a:cs typeface="Cambria"/>
              </a:rPr>
              <a:t>in </a:t>
            </a:r>
            <a:r>
              <a:rPr sz="2000" dirty="0">
                <a:latin typeface="Cambria"/>
                <a:cs typeface="Cambria"/>
              </a:rPr>
              <a:t>merged</a:t>
            </a:r>
            <a:r>
              <a:rPr sz="2000" spc="285" dirty="0">
                <a:latin typeface="Cambria"/>
                <a:cs typeface="Cambria"/>
              </a:rPr>
              <a:t> </a:t>
            </a:r>
            <a:r>
              <a:rPr sz="2000" spc="-20" dirty="0">
                <a:latin typeface="Cambria"/>
                <a:cs typeface="Cambria"/>
              </a:rPr>
              <a:t>firm</a:t>
            </a:r>
            <a:endParaRPr sz="20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310"/>
              </a:spcBef>
            </a:pPr>
            <a:endParaRPr sz="2000">
              <a:latin typeface="Cambria"/>
              <a:cs typeface="Cambria"/>
            </a:endParaRPr>
          </a:p>
          <a:p>
            <a:pPr marR="5080" algn="r">
              <a:lnSpc>
                <a:spcPct val="100000"/>
              </a:lnSpc>
            </a:pPr>
            <a:r>
              <a:rPr sz="2400" spc="-10" dirty="0">
                <a:latin typeface="Cambria"/>
                <a:cs typeface="Cambria"/>
              </a:rPr>
              <a:t>(</a:t>
            </a:r>
            <a:r>
              <a:rPr sz="2400" i="1" spc="-10" dirty="0">
                <a:latin typeface="Palatino Linotype"/>
                <a:cs typeface="Palatino Linotype"/>
              </a:rPr>
              <a:t>Cont’d…</a:t>
            </a:r>
            <a:r>
              <a:rPr sz="2400" spc="-10" dirty="0">
                <a:latin typeface="Cambria"/>
                <a:cs typeface="Cambria"/>
              </a:rPr>
              <a:t>)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85571" y="635584"/>
            <a:ext cx="2377440" cy="5454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cap="small" dirty="0"/>
              <a:t>De-</a:t>
            </a:r>
            <a:r>
              <a:rPr cap="small" spc="-25" dirty="0"/>
              <a:t>Merger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1316" y="1754835"/>
            <a:ext cx="7689850" cy="255397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30835" marR="6350" indent="-318135" algn="just">
              <a:lnSpc>
                <a:spcPct val="80000"/>
              </a:lnSpc>
              <a:spcBef>
                <a:spcPts val="675"/>
              </a:spcBef>
              <a:buClr>
                <a:srgbClr val="FD8537"/>
              </a:buClr>
              <a:buSzPct val="68750"/>
              <a:buFont typeface="Segoe UI Symbol"/>
              <a:buChar char="◾"/>
              <a:tabLst>
                <a:tab pos="332740" algn="l"/>
              </a:tabLst>
            </a:pPr>
            <a:r>
              <a:rPr sz="2400" dirty="0">
                <a:latin typeface="Cambria"/>
                <a:cs typeface="Cambria"/>
              </a:rPr>
              <a:t>The</a:t>
            </a:r>
            <a:r>
              <a:rPr sz="2400" spc="28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date</a:t>
            </a:r>
            <a:r>
              <a:rPr sz="2400" spc="295" dirty="0">
                <a:latin typeface="Cambria"/>
                <a:cs typeface="Cambria"/>
              </a:rPr>
              <a:t> </a:t>
            </a:r>
            <a:r>
              <a:rPr sz="2400" spc="50" dirty="0">
                <a:latin typeface="Cambria"/>
                <a:cs typeface="Cambria"/>
              </a:rPr>
              <a:t>of</a:t>
            </a:r>
            <a:r>
              <a:rPr sz="2400" spc="28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establishment</a:t>
            </a:r>
            <a:r>
              <a:rPr sz="2400" spc="310" dirty="0">
                <a:latin typeface="Cambria"/>
                <a:cs typeface="Cambria"/>
              </a:rPr>
              <a:t> </a:t>
            </a:r>
            <a:r>
              <a:rPr sz="2400" spc="55" dirty="0">
                <a:latin typeface="Cambria"/>
                <a:cs typeface="Cambria"/>
              </a:rPr>
              <a:t>of</a:t>
            </a:r>
            <a:r>
              <a:rPr sz="2400" spc="28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the</a:t>
            </a:r>
            <a:r>
              <a:rPr sz="2400" spc="285" dirty="0">
                <a:latin typeface="Cambria"/>
                <a:cs typeface="Cambria"/>
              </a:rPr>
              <a:t> </a:t>
            </a:r>
            <a:r>
              <a:rPr sz="2400" spc="55" dirty="0">
                <a:latin typeface="Cambria"/>
                <a:cs typeface="Cambria"/>
              </a:rPr>
              <a:t>new</a:t>
            </a:r>
            <a:r>
              <a:rPr sz="2400" spc="27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de-</a:t>
            </a:r>
            <a:r>
              <a:rPr sz="2400" spc="50" dirty="0">
                <a:latin typeface="Cambria"/>
                <a:cs typeface="Cambria"/>
              </a:rPr>
              <a:t>merged</a:t>
            </a:r>
            <a:r>
              <a:rPr sz="2400" spc="300" dirty="0">
                <a:latin typeface="Cambria"/>
                <a:cs typeface="Cambria"/>
              </a:rPr>
              <a:t> </a:t>
            </a:r>
            <a:r>
              <a:rPr sz="2400" spc="-20" dirty="0">
                <a:latin typeface="Cambria"/>
                <a:cs typeface="Cambria"/>
              </a:rPr>
              <a:t>firm 	</a:t>
            </a:r>
            <a:r>
              <a:rPr sz="2400" dirty="0">
                <a:latin typeface="Cambria"/>
                <a:cs typeface="Cambria"/>
              </a:rPr>
              <a:t>shall</a:t>
            </a:r>
            <a:r>
              <a:rPr sz="2400" spc="370" dirty="0">
                <a:latin typeface="Cambria"/>
                <a:cs typeface="Cambria"/>
              </a:rPr>
              <a:t>  </a:t>
            </a:r>
            <a:r>
              <a:rPr sz="2400" dirty="0">
                <a:latin typeface="Cambria"/>
                <a:cs typeface="Cambria"/>
              </a:rPr>
              <a:t>be</a:t>
            </a:r>
            <a:r>
              <a:rPr sz="2400" spc="375" dirty="0">
                <a:latin typeface="Cambria"/>
                <a:cs typeface="Cambria"/>
              </a:rPr>
              <a:t>  </a:t>
            </a:r>
            <a:r>
              <a:rPr sz="2400" dirty="0">
                <a:latin typeface="Cambria"/>
                <a:cs typeface="Cambria"/>
              </a:rPr>
              <a:t>the</a:t>
            </a:r>
            <a:r>
              <a:rPr sz="2400" spc="370" dirty="0">
                <a:latin typeface="Cambria"/>
                <a:cs typeface="Cambria"/>
              </a:rPr>
              <a:t>  </a:t>
            </a:r>
            <a:r>
              <a:rPr sz="2400" dirty="0">
                <a:latin typeface="Cambria"/>
                <a:cs typeface="Cambria"/>
              </a:rPr>
              <a:t>date</a:t>
            </a:r>
            <a:r>
              <a:rPr sz="2400" spc="375" dirty="0">
                <a:latin typeface="Cambria"/>
                <a:cs typeface="Cambria"/>
              </a:rPr>
              <a:t>  </a:t>
            </a:r>
            <a:r>
              <a:rPr sz="2400" spc="55" dirty="0">
                <a:latin typeface="Cambria"/>
                <a:cs typeface="Cambria"/>
              </a:rPr>
              <a:t>of</a:t>
            </a:r>
            <a:r>
              <a:rPr sz="2400" spc="365" dirty="0">
                <a:latin typeface="Cambria"/>
                <a:cs typeface="Cambria"/>
              </a:rPr>
              <a:t>  </a:t>
            </a:r>
            <a:r>
              <a:rPr sz="2400" dirty="0">
                <a:latin typeface="Cambria"/>
                <a:cs typeface="Cambria"/>
              </a:rPr>
              <a:t>de-merger</a:t>
            </a:r>
            <a:r>
              <a:rPr sz="2400" spc="380" dirty="0">
                <a:latin typeface="Cambria"/>
                <a:cs typeface="Cambria"/>
              </a:rPr>
              <a:t>  </a:t>
            </a:r>
            <a:r>
              <a:rPr sz="2400" dirty="0">
                <a:latin typeface="Cambria"/>
                <a:cs typeface="Cambria"/>
              </a:rPr>
              <a:t>but</a:t>
            </a:r>
            <a:r>
              <a:rPr sz="2400" spc="380" dirty="0">
                <a:latin typeface="Cambria"/>
                <a:cs typeface="Cambria"/>
              </a:rPr>
              <a:t>  </a:t>
            </a:r>
            <a:r>
              <a:rPr sz="2400" dirty="0">
                <a:latin typeface="Cambria"/>
                <a:cs typeface="Cambria"/>
              </a:rPr>
              <a:t>the</a:t>
            </a:r>
            <a:r>
              <a:rPr sz="2400" spc="355" dirty="0">
                <a:latin typeface="Cambria"/>
                <a:cs typeface="Cambria"/>
              </a:rPr>
              <a:t>  </a:t>
            </a:r>
            <a:r>
              <a:rPr sz="2400" spc="-10" dirty="0">
                <a:latin typeface="Cambria"/>
                <a:cs typeface="Cambria"/>
              </a:rPr>
              <a:t>original 	</a:t>
            </a:r>
            <a:r>
              <a:rPr sz="2400" dirty="0">
                <a:latin typeface="Cambria"/>
                <a:cs typeface="Cambria"/>
              </a:rPr>
              <a:t>seniority</a:t>
            </a:r>
            <a:r>
              <a:rPr sz="2400" spc="120" dirty="0">
                <a:latin typeface="Cambria"/>
                <a:cs typeface="Cambria"/>
              </a:rPr>
              <a:t> </a:t>
            </a:r>
            <a:r>
              <a:rPr sz="2400" spc="55" dirty="0">
                <a:latin typeface="Cambria"/>
                <a:cs typeface="Cambria"/>
              </a:rPr>
              <a:t>will</a:t>
            </a:r>
            <a:r>
              <a:rPr sz="2400" spc="9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be</a:t>
            </a:r>
            <a:r>
              <a:rPr sz="2400" spc="125" dirty="0">
                <a:latin typeface="Cambria"/>
                <a:cs typeface="Cambria"/>
              </a:rPr>
              <a:t> </a:t>
            </a:r>
            <a:r>
              <a:rPr sz="2400" spc="-10" dirty="0">
                <a:latin typeface="Cambria"/>
                <a:cs typeface="Cambria"/>
              </a:rPr>
              <a:t>retained</a:t>
            </a:r>
            <a:endParaRPr sz="2400">
              <a:latin typeface="Cambria"/>
              <a:cs typeface="Cambria"/>
            </a:endParaRPr>
          </a:p>
          <a:p>
            <a:pPr marL="331470" marR="5080" indent="-318770" algn="just">
              <a:lnSpc>
                <a:spcPct val="100000"/>
              </a:lnSpc>
              <a:spcBef>
                <a:spcPts val="895"/>
              </a:spcBef>
              <a:buClr>
                <a:srgbClr val="FD8537"/>
              </a:buClr>
              <a:buSzPct val="68750"/>
              <a:buFont typeface="Segoe UI Symbol"/>
              <a:buChar char="◾"/>
              <a:tabLst>
                <a:tab pos="332740" algn="l"/>
              </a:tabLst>
            </a:pPr>
            <a:r>
              <a:rPr sz="2400" spc="55" dirty="0">
                <a:latin typeface="Cambria"/>
                <a:cs typeface="Cambria"/>
              </a:rPr>
              <a:t>If</a:t>
            </a:r>
            <a:r>
              <a:rPr sz="2400" spc="434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the</a:t>
            </a:r>
            <a:r>
              <a:rPr sz="2400" spc="44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remaining</a:t>
            </a:r>
            <a:r>
              <a:rPr sz="2400" spc="46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erstwhile</a:t>
            </a:r>
            <a:r>
              <a:rPr sz="2400" spc="445" dirty="0">
                <a:latin typeface="Cambria"/>
                <a:cs typeface="Cambria"/>
              </a:rPr>
              <a:t> </a:t>
            </a:r>
            <a:r>
              <a:rPr sz="2400" spc="55" dirty="0">
                <a:latin typeface="Cambria"/>
                <a:cs typeface="Cambria"/>
              </a:rPr>
              <a:t>merging</a:t>
            </a:r>
            <a:r>
              <a:rPr sz="2400" spc="45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firms/partners</a:t>
            </a:r>
            <a:r>
              <a:rPr sz="2400" spc="455" dirty="0">
                <a:latin typeface="Cambria"/>
                <a:cs typeface="Cambria"/>
              </a:rPr>
              <a:t> </a:t>
            </a:r>
            <a:r>
              <a:rPr sz="2400" spc="30" dirty="0">
                <a:latin typeface="Cambria"/>
                <a:cs typeface="Cambria"/>
              </a:rPr>
              <a:t>of 	</a:t>
            </a:r>
            <a:r>
              <a:rPr sz="2400" dirty="0">
                <a:latin typeface="Cambria"/>
                <a:cs typeface="Cambria"/>
              </a:rPr>
              <a:t>the</a:t>
            </a:r>
            <a:r>
              <a:rPr sz="2400" spc="54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erstwhile</a:t>
            </a:r>
            <a:r>
              <a:rPr sz="2400" spc="55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merged</a:t>
            </a:r>
            <a:r>
              <a:rPr sz="2400" spc="55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firm</a:t>
            </a:r>
            <a:r>
              <a:rPr sz="2400" spc="545" dirty="0">
                <a:latin typeface="Cambria"/>
                <a:cs typeface="Cambria"/>
              </a:rPr>
              <a:t> </a:t>
            </a:r>
            <a:r>
              <a:rPr sz="2400" spc="50" dirty="0">
                <a:latin typeface="Cambria"/>
                <a:cs typeface="Cambria"/>
              </a:rPr>
              <a:t>decided</a:t>
            </a:r>
            <a:r>
              <a:rPr sz="2400" spc="54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to</a:t>
            </a:r>
            <a:r>
              <a:rPr sz="2400" spc="56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continue,</a:t>
            </a:r>
            <a:r>
              <a:rPr sz="2400" spc="555" dirty="0">
                <a:latin typeface="Cambria"/>
                <a:cs typeface="Cambria"/>
              </a:rPr>
              <a:t> </a:t>
            </a:r>
            <a:r>
              <a:rPr sz="2400" spc="-20" dirty="0">
                <a:latin typeface="Cambria"/>
                <a:cs typeface="Cambria"/>
              </a:rPr>
              <a:t>then 	</a:t>
            </a:r>
            <a:r>
              <a:rPr sz="2400" dirty="0">
                <a:latin typeface="Cambria"/>
                <a:cs typeface="Cambria"/>
              </a:rPr>
              <a:t>they</a:t>
            </a:r>
            <a:r>
              <a:rPr sz="2400" spc="150" dirty="0">
                <a:latin typeface="Cambria"/>
                <a:cs typeface="Cambria"/>
              </a:rPr>
              <a:t>  </a:t>
            </a:r>
            <a:r>
              <a:rPr sz="2400" spc="50" dirty="0">
                <a:latin typeface="Cambria"/>
                <a:cs typeface="Cambria"/>
              </a:rPr>
              <a:t>should</a:t>
            </a:r>
            <a:r>
              <a:rPr sz="2400" spc="145" dirty="0">
                <a:latin typeface="Cambria"/>
                <a:cs typeface="Cambria"/>
              </a:rPr>
              <a:t>  </a:t>
            </a:r>
            <a:r>
              <a:rPr sz="2400" dirty="0">
                <a:latin typeface="Cambria"/>
                <a:cs typeface="Cambria"/>
              </a:rPr>
              <a:t>enter</a:t>
            </a:r>
            <a:r>
              <a:rPr sz="2400" spc="155" dirty="0">
                <a:latin typeface="Cambria"/>
                <a:cs typeface="Cambria"/>
              </a:rPr>
              <a:t>  </a:t>
            </a:r>
            <a:r>
              <a:rPr sz="2400" dirty="0">
                <a:latin typeface="Cambria"/>
                <a:cs typeface="Cambria"/>
              </a:rPr>
              <a:t>into</a:t>
            </a:r>
            <a:r>
              <a:rPr sz="2400" spc="150" dirty="0">
                <a:latin typeface="Cambria"/>
                <a:cs typeface="Cambria"/>
              </a:rPr>
              <a:t>  </a:t>
            </a:r>
            <a:r>
              <a:rPr sz="2400" dirty="0">
                <a:latin typeface="Cambria"/>
                <a:cs typeface="Cambria"/>
              </a:rPr>
              <a:t>a</a:t>
            </a:r>
            <a:r>
              <a:rPr sz="2400" spc="145" dirty="0">
                <a:latin typeface="Cambria"/>
                <a:cs typeface="Cambria"/>
              </a:rPr>
              <a:t>  </a:t>
            </a:r>
            <a:r>
              <a:rPr sz="2400" dirty="0">
                <a:latin typeface="Cambria"/>
                <a:cs typeface="Cambria"/>
              </a:rPr>
              <a:t>fresh</a:t>
            </a:r>
            <a:r>
              <a:rPr sz="2400" spc="140" dirty="0">
                <a:latin typeface="Cambria"/>
                <a:cs typeface="Cambria"/>
              </a:rPr>
              <a:t>  </a:t>
            </a:r>
            <a:r>
              <a:rPr sz="2400" spc="-10" dirty="0">
                <a:latin typeface="Cambria"/>
                <a:cs typeface="Cambria"/>
              </a:rPr>
              <a:t>Merger/Partnership 	</a:t>
            </a:r>
            <a:r>
              <a:rPr sz="2400" spc="40" dirty="0">
                <a:latin typeface="Cambria"/>
                <a:cs typeface="Cambria"/>
              </a:rPr>
              <a:t>Agreement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7305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D</a:t>
            </a:r>
            <a:r>
              <a:rPr sz="2700" spc="-10" dirty="0"/>
              <a:t>E</a:t>
            </a:r>
            <a:r>
              <a:rPr spc="-10" dirty="0"/>
              <a:t>-</a:t>
            </a:r>
            <a:r>
              <a:rPr dirty="0"/>
              <a:t>M</a:t>
            </a:r>
            <a:r>
              <a:rPr sz="2700" dirty="0"/>
              <a:t>ERGER</a:t>
            </a:r>
            <a:r>
              <a:rPr sz="2700" u="none" spc="150" dirty="0"/>
              <a:t> </a:t>
            </a:r>
            <a:r>
              <a:rPr sz="2400" u="none" spc="-10" dirty="0"/>
              <a:t>(Cont’d…)</a:t>
            </a:r>
            <a:endParaRPr sz="24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6594" y="1768348"/>
            <a:ext cx="6637655" cy="4490085"/>
          </a:xfrm>
          <a:prstGeom prst="rect">
            <a:avLst/>
          </a:prstGeom>
        </p:spPr>
        <p:txBody>
          <a:bodyPr vert="horz" wrap="square" lIns="0" tIns="205105" rIns="0" bIns="0" rtlCol="0">
            <a:spAutoFit/>
          </a:bodyPr>
          <a:lstStyle/>
          <a:p>
            <a:pPr marL="299720" indent="-274320">
              <a:lnSpc>
                <a:spcPct val="100000"/>
              </a:lnSpc>
              <a:spcBef>
                <a:spcPts val="1615"/>
              </a:spcBef>
              <a:buClr>
                <a:srgbClr val="FD8537"/>
              </a:buClr>
              <a:buFont typeface="Arial MT"/>
              <a:buChar char="•"/>
              <a:tabLst>
                <a:tab pos="299720" algn="l"/>
              </a:tabLst>
            </a:pPr>
            <a:r>
              <a:rPr sz="2400" spc="45" dirty="0">
                <a:latin typeface="Cambria"/>
                <a:cs typeface="Cambria"/>
              </a:rPr>
              <a:t>Regulation</a:t>
            </a:r>
            <a:r>
              <a:rPr sz="2400" spc="85" dirty="0">
                <a:latin typeface="Cambria"/>
                <a:cs typeface="Cambria"/>
              </a:rPr>
              <a:t> </a:t>
            </a:r>
            <a:r>
              <a:rPr sz="2400" spc="95" dirty="0">
                <a:latin typeface="Cambria"/>
                <a:cs typeface="Cambria"/>
              </a:rPr>
              <a:t>Change</a:t>
            </a:r>
            <a:r>
              <a:rPr sz="2400" spc="8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–</a:t>
            </a:r>
            <a:r>
              <a:rPr sz="2400" spc="85" dirty="0">
                <a:latin typeface="Cambria"/>
                <a:cs typeface="Cambria"/>
              </a:rPr>
              <a:t> </a:t>
            </a:r>
            <a:r>
              <a:rPr sz="2400" spc="50" dirty="0">
                <a:latin typeface="Cambria"/>
                <a:cs typeface="Cambria"/>
              </a:rPr>
              <a:t>53A,</a:t>
            </a:r>
            <a:r>
              <a:rPr sz="2400" spc="85" dirty="0">
                <a:latin typeface="Cambria"/>
                <a:cs typeface="Cambria"/>
              </a:rPr>
              <a:t> </a:t>
            </a:r>
            <a:r>
              <a:rPr sz="2400" spc="-25" dirty="0">
                <a:latin typeface="Cambria"/>
                <a:cs typeface="Cambria"/>
              </a:rPr>
              <a:t>53B</a:t>
            </a:r>
            <a:endParaRPr sz="2400">
              <a:latin typeface="Cambria"/>
              <a:cs typeface="Cambria"/>
            </a:endParaRPr>
          </a:p>
          <a:p>
            <a:pPr marL="299720" indent="-274320">
              <a:lnSpc>
                <a:spcPct val="100000"/>
              </a:lnSpc>
              <a:spcBef>
                <a:spcPts val="1510"/>
              </a:spcBef>
              <a:buClr>
                <a:srgbClr val="FD8537"/>
              </a:buClr>
              <a:buFont typeface="Arial MT"/>
              <a:buChar char="•"/>
              <a:tabLst>
                <a:tab pos="299720" algn="l"/>
              </a:tabLst>
            </a:pPr>
            <a:r>
              <a:rPr sz="2400" spc="65" dirty="0">
                <a:latin typeface="Cambria"/>
                <a:cs typeface="Cambria"/>
              </a:rPr>
              <a:t>Application</a:t>
            </a:r>
            <a:r>
              <a:rPr sz="2400" spc="5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4</a:t>
            </a:r>
            <a:r>
              <a:rPr sz="2400" spc="55" dirty="0">
                <a:latin typeface="Cambria"/>
                <a:cs typeface="Cambria"/>
              </a:rPr>
              <a:t> </a:t>
            </a:r>
            <a:r>
              <a:rPr sz="2400" spc="210" dirty="0">
                <a:latin typeface="Cambria"/>
                <a:cs typeface="Cambria"/>
              </a:rPr>
              <a:t>MDP</a:t>
            </a:r>
            <a:r>
              <a:rPr sz="2400" spc="8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-</a:t>
            </a:r>
            <a:r>
              <a:rPr sz="2400" spc="4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Section</a:t>
            </a:r>
            <a:r>
              <a:rPr sz="2400" spc="85" dirty="0">
                <a:latin typeface="Cambria"/>
                <a:cs typeface="Cambria"/>
              </a:rPr>
              <a:t> </a:t>
            </a:r>
            <a:r>
              <a:rPr sz="2400" spc="-100" dirty="0">
                <a:latin typeface="Cambria"/>
                <a:cs typeface="Cambria"/>
              </a:rPr>
              <a:t>2(2)</a:t>
            </a:r>
            <a:r>
              <a:rPr sz="2400" spc="75" dirty="0">
                <a:latin typeface="Cambria"/>
                <a:cs typeface="Cambria"/>
              </a:rPr>
              <a:t> </a:t>
            </a:r>
            <a:r>
              <a:rPr sz="2400" spc="85" dirty="0">
                <a:latin typeface="Cambria"/>
                <a:cs typeface="Cambria"/>
              </a:rPr>
              <a:t>did</a:t>
            </a:r>
            <a:r>
              <a:rPr sz="2400" spc="5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not</a:t>
            </a:r>
            <a:r>
              <a:rPr sz="2400" spc="50" dirty="0">
                <a:latin typeface="Cambria"/>
                <a:cs typeface="Cambria"/>
              </a:rPr>
              <a:t> </a:t>
            </a:r>
            <a:r>
              <a:rPr sz="2400" spc="45" dirty="0">
                <a:latin typeface="Cambria"/>
                <a:cs typeface="Cambria"/>
              </a:rPr>
              <a:t>allow</a:t>
            </a:r>
            <a:endParaRPr sz="2400">
              <a:latin typeface="Cambria"/>
              <a:cs typeface="Cambria"/>
            </a:endParaRPr>
          </a:p>
          <a:p>
            <a:pPr marL="299720" indent="-274320">
              <a:lnSpc>
                <a:spcPct val="100000"/>
              </a:lnSpc>
              <a:spcBef>
                <a:spcPts val="1515"/>
              </a:spcBef>
              <a:buClr>
                <a:srgbClr val="FD8537"/>
              </a:buClr>
              <a:buFont typeface="Arial MT"/>
              <a:buChar char="•"/>
              <a:tabLst>
                <a:tab pos="299720" algn="l"/>
              </a:tabLst>
            </a:pPr>
            <a:r>
              <a:rPr sz="2400" dirty="0">
                <a:latin typeface="Cambria"/>
                <a:cs typeface="Cambria"/>
              </a:rPr>
              <a:t>Section</a:t>
            </a:r>
            <a:r>
              <a:rPr sz="2400" spc="110" dirty="0">
                <a:latin typeface="Cambria"/>
                <a:cs typeface="Cambria"/>
              </a:rPr>
              <a:t> </a:t>
            </a:r>
            <a:r>
              <a:rPr sz="2400" spc="-110" dirty="0">
                <a:latin typeface="Cambria"/>
                <a:cs typeface="Cambria"/>
              </a:rPr>
              <a:t>2(2)</a:t>
            </a:r>
            <a:r>
              <a:rPr sz="2400" spc="80" dirty="0">
                <a:latin typeface="Cambria"/>
                <a:cs typeface="Cambria"/>
              </a:rPr>
              <a:t> </a:t>
            </a:r>
            <a:r>
              <a:rPr sz="2400" spc="55" dirty="0">
                <a:latin typeface="Cambria"/>
                <a:cs typeface="Cambria"/>
              </a:rPr>
              <a:t>of</a:t>
            </a:r>
            <a:r>
              <a:rPr sz="2400" spc="7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all</a:t>
            </a:r>
            <a:r>
              <a:rPr sz="2400" spc="11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three</a:t>
            </a:r>
            <a:r>
              <a:rPr sz="2400" spc="7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Institutes</a:t>
            </a:r>
            <a:r>
              <a:rPr sz="2400" spc="114" dirty="0">
                <a:latin typeface="Cambria"/>
                <a:cs typeface="Cambria"/>
              </a:rPr>
              <a:t> </a:t>
            </a:r>
            <a:r>
              <a:rPr sz="2400" spc="40" dirty="0">
                <a:latin typeface="Cambria"/>
                <a:cs typeface="Cambria"/>
              </a:rPr>
              <a:t>changed</a:t>
            </a:r>
            <a:endParaRPr sz="2400">
              <a:latin typeface="Cambria"/>
              <a:cs typeface="Cambria"/>
            </a:endParaRPr>
          </a:p>
          <a:p>
            <a:pPr marL="299720" indent="-274320">
              <a:lnSpc>
                <a:spcPct val="100000"/>
              </a:lnSpc>
              <a:spcBef>
                <a:spcPts val="1510"/>
              </a:spcBef>
              <a:buClr>
                <a:srgbClr val="FD8537"/>
              </a:buClr>
              <a:buFont typeface="Arial MT"/>
              <a:buChar char="•"/>
              <a:tabLst>
                <a:tab pos="299720" algn="l"/>
              </a:tabLst>
            </a:pPr>
            <a:r>
              <a:rPr sz="2400" spc="80" dirty="0">
                <a:latin typeface="Cambria"/>
                <a:cs typeface="Cambria"/>
              </a:rPr>
              <a:t>Applies</a:t>
            </a:r>
            <a:r>
              <a:rPr sz="2400" spc="75" dirty="0">
                <a:latin typeface="Cambria"/>
                <a:cs typeface="Cambria"/>
              </a:rPr>
              <a:t> </a:t>
            </a:r>
            <a:r>
              <a:rPr sz="2400" spc="50" dirty="0">
                <a:latin typeface="Cambria"/>
                <a:cs typeface="Cambria"/>
              </a:rPr>
              <a:t>again</a:t>
            </a:r>
            <a:r>
              <a:rPr sz="2400" spc="8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-</a:t>
            </a:r>
            <a:r>
              <a:rPr sz="2400" spc="7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Form</a:t>
            </a:r>
            <a:r>
              <a:rPr sz="2400" spc="85" dirty="0">
                <a:latin typeface="Cambria"/>
                <a:cs typeface="Cambria"/>
              </a:rPr>
              <a:t> </a:t>
            </a:r>
            <a:r>
              <a:rPr sz="2400" spc="-75" dirty="0">
                <a:latin typeface="Cambria"/>
                <a:cs typeface="Cambria"/>
              </a:rPr>
              <a:t>18</a:t>
            </a:r>
            <a:r>
              <a:rPr sz="2400" spc="85" dirty="0">
                <a:latin typeface="Cambria"/>
                <a:cs typeface="Cambria"/>
              </a:rPr>
              <a:t> did</a:t>
            </a:r>
            <a:r>
              <a:rPr sz="2400" spc="7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not</a:t>
            </a:r>
            <a:r>
              <a:rPr sz="2400" spc="100" dirty="0">
                <a:latin typeface="Cambria"/>
                <a:cs typeface="Cambria"/>
              </a:rPr>
              <a:t> </a:t>
            </a:r>
            <a:r>
              <a:rPr sz="2400" spc="40" dirty="0">
                <a:latin typeface="Cambria"/>
                <a:cs typeface="Cambria"/>
              </a:rPr>
              <a:t>allow</a:t>
            </a:r>
            <a:endParaRPr sz="2400">
              <a:latin typeface="Cambria"/>
              <a:cs typeface="Cambria"/>
            </a:endParaRPr>
          </a:p>
          <a:p>
            <a:pPr marL="299720" indent="-274320">
              <a:lnSpc>
                <a:spcPct val="100000"/>
              </a:lnSpc>
              <a:spcBef>
                <a:spcPts val="1520"/>
              </a:spcBef>
              <a:buClr>
                <a:srgbClr val="FD8537"/>
              </a:buClr>
              <a:buFont typeface="Arial MT"/>
              <a:buChar char="•"/>
              <a:tabLst>
                <a:tab pos="299720" algn="l"/>
              </a:tabLst>
            </a:pPr>
            <a:r>
              <a:rPr sz="2400" dirty="0">
                <a:latin typeface="Cambria"/>
                <a:cs typeface="Cambria"/>
              </a:rPr>
              <a:t>Prime</a:t>
            </a:r>
            <a:r>
              <a:rPr sz="2400" spc="36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Minister’s</a:t>
            </a:r>
            <a:r>
              <a:rPr sz="2400" spc="290" dirty="0">
                <a:latin typeface="Cambria"/>
                <a:cs typeface="Cambria"/>
              </a:rPr>
              <a:t> </a:t>
            </a:r>
            <a:r>
              <a:rPr sz="2400" spc="55" dirty="0">
                <a:latin typeface="Cambria"/>
                <a:cs typeface="Cambria"/>
              </a:rPr>
              <a:t>Vision</a:t>
            </a:r>
            <a:endParaRPr sz="2400">
              <a:latin typeface="Cambria"/>
              <a:cs typeface="Cambria"/>
            </a:endParaRPr>
          </a:p>
          <a:p>
            <a:pPr marL="299720" indent="-274320">
              <a:lnSpc>
                <a:spcPct val="100000"/>
              </a:lnSpc>
              <a:spcBef>
                <a:spcPts val="1510"/>
              </a:spcBef>
              <a:buClr>
                <a:srgbClr val="FD8537"/>
              </a:buClr>
              <a:buFont typeface="Arial MT"/>
              <a:buChar char="•"/>
              <a:tabLst>
                <a:tab pos="299720" algn="l"/>
              </a:tabLst>
            </a:pPr>
            <a:r>
              <a:rPr sz="2400" spc="335" dirty="0">
                <a:latin typeface="Cambria"/>
                <a:cs typeface="Cambria"/>
              </a:rPr>
              <a:t>MCA</a:t>
            </a:r>
            <a:r>
              <a:rPr sz="2400" spc="60" dirty="0">
                <a:latin typeface="Cambria"/>
                <a:cs typeface="Cambria"/>
              </a:rPr>
              <a:t> </a:t>
            </a:r>
            <a:r>
              <a:rPr sz="2400" spc="-10" dirty="0">
                <a:latin typeface="Cambria"/>
                <a:cs typeface="Cambria"/>
              </a:rPr>
              <a:t>Pressure</a:t>
            </a:r>
            <a:endParaRPr sz="2400">
              <a:latin typeface="Cambria"/>
              <a:cs typeface="Cambria"/>
            </a:endParaRPr>
          </a:p>
          <a:p>
            <a:pPr marL="299720" indent="-274320">
              <a:lnSpc>
                <a:spcPct val="100000"/>
              </a:lnSpc>
              <a:spcBef>
                <a:spcPts val="1515"/>
              </a:spcBef>
              <a:buClr>
                <a:srgbClr val="FD8537"/>
              </a:buClr>
              <a:buFont typeface="Arial MT"/>
              <a:buChar char="•"/>
              <a:tabLst>
                <a:tab pos="299720" algn="l"/>
              </a:tabLst>
            </a:pPr>
            <a:r>
              <a:rPr sz="2400" spc="110" dirty="0">
                <a:latin typeface="Cambria"/>
                <a:cs typeface="Cambria"/>
              </a:rPr>
              <a:t>Group</a:t>
            </a:r>
            <a:r>
              <a:rPr sz="2400" spc="17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formed</a:t>
            </a:r>
            <a:r>
              <a:rPr sz="2400" spc="19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in</a:t>
            </a:r>
            <a:r>
              <a:rPr sz="2400" spc="204" dirty="0">
                <a:latin typeface="Cambria"/>
                <a:cs typeface="Cambria"/>
              </a:rPr>
              <a:t> </a:t>
            </a:r>
            <a:r>
              <a:rPr sz="2400" spc="-20" dirty="0">
                <a:latin typeface="Cambria"/>
                <a:cs typeface="Cambria"/>
              </a:rPr>
              <a:t>2020</a:t>
            </a:r>
            <a:endParaRPr sz="2400">
              <a:latin typeface="Cambria"/>
              <a:cs typeface="Cambria"/>
            </a:endParaRPr>
          </a:p>
          <a:p>
            <a:pPr marL="299720" indent="-274320">
              <a:lnSpc>
                <a:spcPct val="100000"/>
              </a:lnSpc>
              <a:spcBef>
                <a:spcPts val="1515"/>
              </a:spcBef>
              <a:buClr>
                <a:srgbClr val="FD8537"/>
              </a:buClr>
              <a:buFont typeface="Arial MT"/>
              <a:buChar char="•"/>
              <a:tabLst>
                <a:tab pos="299720" algn="l"/>
              </a:tabLst>
            </a:pPr>
            <a:r>
              <a:rPr sz="2400" dirty="0">
                <a:latin typeface="Cambria"/>
                <a:cs typeface="Cambria"/>
              </a:rPr>
              <a:t>8</a:t>
            </a:r>
            <a:r>
              <a:rPr sz="2400" baseline="24305" dirty="0">
                <a:latin typeface="Cambria"/>
                <a:cs typeface="Cambria"/>
              </a:rPr>
              <a:t>th</a:t>
            </a:r>
            <a:r>
              <a:rPr sz="2400" spc="322" baseline="24305" dirty="0">
                <a:latin typeface="Cambria"/>
                <a:cs typeface="Cambria"/>
              </a:rPr>
              <a:t> </a:t>
            </a:r>
            <a:r>
              <a:rPr sz="2400" spc="80" dirty="0">
                <a:latin typeface="Cambria"/>
                <a:cs typeface="Cambria"/>
              </a:rPr>
              <a:t>July,</a:t>
            </a:r>
            <a:r>
              <a:rPr sz="2400" spc="65" dirty="0">
                <a:latin typeface="Cambria"/>
                <a:cs typeface="Cambria"/>
              </a:rPr>
              <a:t> </a:t>
            </a:r>
            <a:r>
              <a:rPr sz="2400" spc="-110" dirty="0">
                <a:latin typeface="Cambria"/>
                <a:cs typeface="Cambria"/>
              </a:rPr>
              <a:t>2021</a:t>
            </a:r>
            <a:r>
              <a:rPr sz="2400" spc="4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-</a:t>
            </a:r>
            <a:r>
              <a:rPr sz="2400" spc="3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Form</a:t>
            </a:r>
            <a:r>
              <a:rPr sz="2400" spc="20" dirty="0">
                <a:latin typeface="Cambria"/>
                <a:cs typeface="Cambria"/>
              </a:rPr>
              <a:t> </a:t>
            </a:r>
            <a:r>
              <a:rPr sz="2400" spc="-65" dirty="0">
                <a:latin typeface="Cambria"/>
                <a:cs typeface="Cambria"/>
              </a:rPr>
              <a:t>18</a:t>
            </a:r>
            <a:r>
              <a:rPr sz="2400" spc="40" dirty="0">
                <a:latin typeface="Cambria"/>
                <a:cs typeface="Cambria"/>
              </a:rPr>
              <a:t> </a:t>
            </a:r>
            <a:r>
              <a:rPr sz="2400" spc="90" dirty="0">
                <a:latin typeface="Cambria"/>
                <a:cs typeface="Cambria"/>
              </a:rPr>
              <a:t>Changed.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77392" y="677088"/>
            <a:ext cx="6471920" cy="1156335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10"/>
              </a:spcBef>
            </a:pPr>
            <a:r>
              <a:rPr sz="3200" cap="small" spc="-10" dirty="0"/>
              <a:t>Multi-</a:t>
            </a:r>
            <a:r>
              <a:rPr sz="3200" cap="small" dirty="0"/>
              <a:t>Disciplinary</a:t>
            </a:r>
            <a:r>
              <a:rPr sz="3200" cap="small" spc="145" dirty="0"/>
              <a:t> </a:t>
            </a:r>
            <a:r>
              <a:rPr sz="3200" cap="small" spc="-20" dirty="0"/>
              <a:t>Partnerships</a:t>
            </a:r>
            <a:endParaRPr sz="3200"/>
          </a:p>
          <a:p>
            <a:pPr marL="261620">
              <a:lnSpc>
                <a:spcPct val="100000"/>
              </a:lnSpc>
              <a:spcBef>
                <a:spcPts val="615"/>
              </a:spcBef>
            </a:pPr>
            <a:r>
              <a:rPr sz="3200" cap="small" spc="-10" dirty="0"/>
              <a:t>Background</a:t>
            </a:r>
            <a:endParaRPr sz="32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5746" y="1344968"/>
            <a:ext cx="7796530" cy="4690745"/>
          </a:xfrm>
          <a:prstGeom prst="rect">
            <a:avLst/>
          </a:prstGeom>
        </p:spPr>
        <p:txBody>
          <a:bodyPr vert="horz" wrap="square" lIns="0" tIns="127635" rIns="0" bIns="0" rtlCol="0">
            <a:spAutoFit/>
          </a:bodyPr>
          <a:lstStyle/>
          <a:p>
            <a:pPr marL="469265" indent="-456565">
              <a:lnSpc>
                <a:spcPct val="100000"/>
              </a:lnSpc>
              <a:spcBef>
                <a:spcPts val="1005"/>
              </a:spcBef>
              <a:buClr>
                <a:srgbClr val="FD8537"/>
              </a:buClr>
              <a:buSzPct val="68750"/>
              <a:buFont typeface="Wingdings"/>
              <a:buChar char=""/>
              <a:tabLst>
                <a:tab pos="469265" algn="l"/>
              </a:tabLst>
            </a:pPr>
            <a:r>
              <a:rPr sz="2400" spc="110" dirty="0">
                <a:latin typeface="Cambria"/>
                <a:cs typeface="Cambria"/>
              </a:rPr>
              <a:t>Company</a:t>
            </a:r>
            <a:r>
              <a:rPr sz="2400" spc="85" dirty="0">
                <a:latin typeface="Cambria"/>
                <a:cs typeface="Cambria"/>
              </a:rPr>
              <a:t> </a:t>
            </a:r>
            <a:r>
              <a:rPr sz="2400" spc="-10" dirty="0">
                <a:latin typeface="Cambria"/>
                <a:cs typeface="Cambria"/>
              </a:rPr>
              <a:t>Secretary</a:t>
            </a:r>
            <a:endParaRPr sz="2400">
              <a:latin typeface="Cambria"/>
              <a:cs typeface="Cambria"/>
            </a:endParaRPr>
          </a:p>
          <a:p>
            <a:pPr marL="469265" indent="-456565">
              <a:lnSpc>
                <a:spcPct val="100000"/>
              </a:lnSpc>
              <a:spcBef>
                <a:spcPts val="915"/>
              </a:spcBef>
              <a:buClr>
                <a:srgbClr val="FD8537"/>
              </a:buClr>
              <a:buSzPct val="68750"/>
              <a:buFont typeface="Wingdings"/>
              <a:buChar char=""/>
              <a:tabLst>
                <a:tab pos="469265" algn="l"/>
              </a:tabLst>
            </a:pPr>
            <a:r>
              <a:rPr sz="2400" spc="75" dirty="0">
                <a:latin typeface="Cambria"/>
                <a:cs typeface="Cambria"/>
              </a:rPr>
              <a:t>Cost</a:t>
            </a:r>
            <a:r>
              <a:rPr sz="2400" spc="85" dirty="0">
                <a:latin typeface="Cambria"/>
                <a:cs typeface="Cambria"/>
              </a:rPr>
              <a:t> </a:t>
            </a:r>
            <a:r>
              <a:rPr sz="2400" spc="40" dirty="0">
                <a:latin typeface="Cambria"/>
                <a:cs typeface="Cambria"/>
              </a:rPr>
              <a:t>Accountant</a:t>
            </a:r>
            <a:endParaRPr sz="2400">
              <a:latin typeface="Cambria"/>
              <a:cs typeface="Cambria"/>
            </a:endParaRPr>
          </a:p>
          <a:p>
            <a:pPr marL="469265" indent="-456565">
              <a:lnSpc>
                <a:spcPct val="100000"/>
              </a:lnSpc>
              <a:spcBef>
                <a:spcPts val="915"/>
              </a:spcBef>
              <a:buClr>
                <a:srgbClr val="FD8537"/>
              </a:buClr>
              <a:buSzPct val="68750"/>
              <a:buFont typeface="Wingdings"/>
              <a:buChar char=""/>
              <a:tabLst>
                <a:tab pos="469265" algn="l"/>
              </a:tabLst>
            </a:pPr>
            <a:r>
              <a:rPr sz="2400" spc="65" dirty="0">
                <a:latin typeface="Cambria"/>
                <a:cs typeface="Cambria"/>
              </a:rPr>
              <a:t>Actuary</a:t>
            </a:r>
            <a:endParaRPr sz="2400">
              <a:latin typeface="Cambria"/>
              <a:cs typeface="Cambria"/>
            </a:endParaRPr>
          </a:p>
          <a:p>
            <a:pPr marL="469265" indent="-456565">
              <a:lnSpc>
                <a:spcPct val="100000"/>
              </a:lnSpc>
              <a:spcBef>
                <a:spcPts val="915"/>
              </a:spcBef>
              <a:buClr>
                <a:srgbClr val="FD8537"/>
              </a:buClr>
              <a:buSzPct val="68750"/>
              <a:buFont typeface="Wingdings"/>
              <a:buChar char=""/>
              <a:tabLst>
                <a:tab pos="469265" algn="l"/>
              </a:tabLst>
            </a:pPr>
            <a:r>
              <a:rPr sz="2400" spc="-25" dirty="0">
                <a:latin typeface="Cambria"/>
                <a:cs typeface="Cambria"/>
              </a:rPr>
              <a:t>BE</a:t>
            </a:r>
            <a:endParaRPr sz="2400">
              <a:latin typeface="Cambria"/>
              <a:cs typeface="Cambria"/>
            </a:endParaRPr>
          </a:p>
          <a:p>
            <a:pPr marL="469265" indent="-456565">
              <a:lnSpc>
                <a:spcPct val="100000"/>
              </a:lnSpc>
              <a:spcBef>
                <a:spcPts val="910"/>
              </a:spcBef>
              <a:buClr>
                <a:srgbClr val="FD8537"/>
              </a:buClr>
              <a:buSzPct val="68750"/>
              <a:buFont typeface="Wingdings"/>
              <a:buChar char=""/>
              <a:tabLst>
                <a:tab pos="469265" algn="l"/>
              </a:tabLst>
            </a:pPr>
            <a:r>
              <a:rPr sz="2400" spc="55" dirty="0">
                <a:latin typeface="Cambria"/>
                <a:cs typeface="Cambria"/>
              </a:rPr>
              <a:t>B.</a:t>
            </a:r>
            <a:r>
              <a:rPr sz="2400" spc="75" dirty="0">
                <a:latin typeface="Cambria"/>
                <a:cs typeface="Cambria"/>
              </a:rPr>
              <a:t> </a:t>
            </a:r>
            <a:r>
              <a:rPr sz="2400" spc="-20" dirty="0">
                <a:latin typeface="Cambria"/>
                <a:cs typeface="Cambria"/>
              </a:rPr>
              <a:t>Tech</a:t>
            </a:r>
            <a:endParaRPr sz="2400">
              <a:latin typeface="Cambria"/>
              <a:cs typeface="Cambria"/>
            </a:endParaRPr>
          </a:p>
          <a:p>
            <a:pPr marL="469265" indent="-456565">
              <a:lnSpc>
                <a:spcPct val="100000"/>
              </a:lnSpc>
              <a:spcBef>
                <a:spcPts val="915"/>
              </a:spcBef>
              <a:buClr>
                <a:srgbClr val="FD8537"/>
              </a:buClr>
              <a:buSzPct val="68750"/>
              <a:buFont typeface="Wingdings"/>
              <a:buChar char=""/>
              <a:tabLst>
                <a:tab pos="469265" algn="l"/>
              </a:tabLst>
            </a:pPr>
            <a:r>
              <a:rPr sz="2400" spc="55" dirty="0">
                <a:latin typeface="Cambria"/>
                <a:cs typeface="Cambria"/>
              </a:rPr>
              <a:t>B.</a:t>
            </a:r>
            <a:r>
              <a:rPr sz="2400" spc="75" dirty="0">
                <a:latin typeface="Cambria"/>
                <a:cs typeface="Cambria"/>
              </a:rPr>
              <a:t> Arch</a:t>
            </a:r>
            <a:endParaRPr sz="2400">
              <a:latin typeface="Cambria"/>
              <a:cs typeface="Cambria"/>
            </a:endParaRPr>
          </a:p>
          <a:p>
            <a:pPr marL="469265" indent="-456565">
              <a:lnSpc>
                <a:spcPct val="100000"/>
              </a:lnSpc>
              <a:spcBef>
                <a:spcPts val="915"/>
              </a:spcBef>
              <a:buClr>
                <a:srgbClr val="FD8537"/>
              </a:buClr>
              <a:buSzPct val="68750"/>
              <a:buFont typeface="Wingdings"/>
              <a:buChar char=""/>
              <a:tabLst>
                <a:tab pos="469265" algn="l"/>
              </a:tabLst>
            </a:pPr>
            <a:r>
              <a:rPr sz="2400" spc="80" dirty="0">
                <a:latin typeface="Cambria"/>
                <a:cs typeface="Cambria"/>
              </a:rPr>
              <a:t>LLB</a:t>
            </a:r>
            <a:endParaRPr sz="2400">
              <a:latin typeface="Cambria"/>
              <a:cs typeface="Cambria"/>
            </a:endParaRPr>
          </a:p>
          <a:p>
            <a:pPr marL="469265" indent="-456565">
              <a:lnSpc>
                <a:spcPct val="100000"/>
              </a:lnSpc>
              <a:spcBef>
                <a:spcPts val="915"/>
              </a:spcBef>
              <a:buClr>
                <a:srgbClr val="FD8537"/>
              </a:buClr>
              <a:buSzPct val="68750"/>
              <a:buFont typeface="Wingdings"/>
              <a:buChar char=""/>
              <a:tabLst>
                <a:tab pos="469265" algn="l"/>
              </a:tabLst>
            </a:pPr>
            <a:r>
              <a:rPr sz="2400" spc="195" dirty="0">
                <a:latin typeface="Cambria"/>
                <a:cs typeface="Cambria"/>
              </a:rPr>
              <a:t>MBA</a:t>
            </a:r>
            <a:endParaRPr sz="2400">
              <a:latin typeface="Cambria"/>
              <a:cs typeface="Cambria"/>
            </a:endParaRPr>
          </a:p>
          <a:p>
            <a:pPr marL="12700">
              <a:lnSpc>
                <a:spcPts val="2735"/>
              </a:lnSpc>
              <a:spcBef>
                <a:spcPts val="910"/>
              </a:spcBef>
              <a:tabLst>
                <a:tab pos="771525" algn="l"/>
                <a:tab pos="1149350" algn="l"/>
                <a:tab pos="1451610" algn="l"/>
                <a:tab pos="1838960" algn="l"/>
                <a:tab pos="2137410" algn="l"/>
                <a:tab pos="2555240" algn="l"/>
                <a:tab pos="3927475" algn="l"/>
                <a:tab pos="4229100" algn="l"/>
                <a:tab pos="4646930" algn="l"/>
                <a:tab pos="5354320" algn="l"/>
                <a:tab pos="5607050" algn="l"/>
                <a:tab pos="6022340" algn="l"/>
                <a:tab pos="6625590" algn="l"/>
                <a:tab pos="7247890" algn="l"/>
              </a:tabLst>
            </a:pPr>
            <a:r>
              <a:rPr sz="2400" spc="-20" dirty="0">
                <a:latin typeface="Cambria"/>
                <a:cs typeface="Cambria"/>
              </a:rPr>
              <a:t>Para</a:t>
            </a:r>
            <a:r>
              <a:rPr sz="2400" dirty="0">
                <a:latin typeface="Cambria"/>
                <a:cs typeface="Cambria"/>
              </a:rPr>
              <a:t>	</a:t>
            </a:r>
            <a:r>
              <a:rPr sz="2400" spc="-25" dirty="0">
                <a:latin typeface="Cambria"/>
                <a:cs typeface="Cambria"/>
              </a:rPr>
              <a:t>2,</a:t>
            </a:r>
            <a:r>
              <a:rPr sz="2400" dirty="0">
                <a:latin typeface="Cambria"/>
                <a:cs typeface="Cambria"/>
              </a:rPr>
              <a:t>	</a:t>
            </a:r>
            <a:r>
              <a:rPr sz="2400" spc="-50" dirty="0">
                <a:latin typeface="Cambria"/>
                <a:cs typeface="Cambria"/>
              </a:rPr>
              <a:t>3</a:t>
            </a:r>
            <a:r>
              <a:rPr sz="2400" dirty="0">
                <a:latin typeface="Cambria"/>
                <a:cs typeface="Cambria"/>
              </a:rPr>
              <a:t>	</a:t>
            </a:r>
            <a:r>
              <a:rPr sz="2400" spc="150" dirty="0">
                <a:latin typeface="Cambria"/>
                <a:cs typeface="Cambria"/>
              </a:rPr>
              <a:t>&amp;</a:t>
            </a:r>
            <a:r>
              <a:rPr sz="2400" dirty="0">
                <a:latin typeface="Cambria"/>
                <a:cs typeface="Cambria"/>
              </a:rPr>
              <a:t>	</a:t>
            </a:r>
            <a:r>
              <a:rPr sz="2400" spc="-50" dirty="0">
                <a:latin typeface="Cambria"/>
                <a:cs typeface="Cambria"/>
              </a:rPr>
              <a:t>5</a:t>
            </a:r>
            <a:r>
              <a:rPr sz="2400" dirty="0">
                <a:latin typeface="Cambria"/>
                <a:cs typeface="Cambria"/>
              </a:rPr>
              <a:t>	</a:t>
            </a:r>
            <a:r>
              <a:rPr sz="2400" spc="25" dirty="0">
                <a:latin typeface="Cambria"/>
                <a:cs typeface="Cambria"/>
              </a:rPr>
              <a:t>of</a:t>
            </a:r>
            <a:r>
              <a:rPr sz="2400" dirty="0">
                <a:latin typeface="Cambria"/>
                <a:cs typeface="Cambria"/>
              </a:rPr>
              <a:t>	</a:t>
            </a:r>
            <a:r>
              <a:rPr sz="2400" spc="-10" dirty="0">
                <a:latin typeface="Cambria"/>
                <a:cs typeface="Cambria"/>
              </a:rPr>
              <a:t>Schedule</a:t>
            </a:r>
            <a:r>
              <a:rPr sz="2400" dirty="0">
                <a:latin typeface="Cambria"/>
                <a:cs typeface="Cambria"/>
              </a:rPr>
              <a:t>	</a:t>
            </a:r>
            <a:r>
              <a:rPr sz="2400" spc="-50" dirty="0">
                <a:latin typeface="Cambria"/>
                <a:cs typeface="Cambria"/>
              </a:rPr>
              <a:t>1</a:t>
            </a:r>
            <a:r>
              <a:rPr sz="2400" dirty="0">
                <a:latin typeface="Cambria"/>
                <a:cs typeface="Cambria"/>
              </a:rPr>
              <a:t>	</a:t>
            </a:r>
            <a:r>
              <a:rPr sz="2400" spc="25" dirty="0">
                <a:latin typeface="Cambria"/>
                <a:cs typeface="Cambria"/>
              </a:rPr>
              <a:t>of</a:t>
            </a:r>
            <a:r>
              <a:rPr sz="2400" dirty="0">
                <a:latin typeface="Cambria"/>
                <a:cs typeface="Cambria"/>
              </a:rPr>
              <a:t>	</a:t>
            </a:r>
            <a:r>
              <a:rPr sz="2400" spc="-20" dirty="0">
                <a:latin typeface="Cambria"/>
                <a:cs typeface="Cambria"/>
              </a:rPr>
              <a:t>Part</a:t>
            </a:r>
            <a:r>
              <a:rPr sz="2400" dirty="0">
                <a:latin typeface="Cambria"/>
                <a:cs typeface="Cambria"/>
              </a:rPr>
              <a:t>	</a:t>
            </a:r>
            <a:r>
              <a:rPr sz="2400" spc="-50" dirty="0">
                <a:latin typeface="Cambria"/>
                <a:cs typeface="Cambria"/>
              </a:rPr>
              <a:t>I</a:t>
            </a:r>
            <a:r>
              <a:rPr sz="2400" dirty="0">
                <a:latin typeface="Cambria"/>
                <a:cs typeface="Cambria"/>
              </a:rPr>
              <a:t>	</a:t>
            </a:r>
            <a:r>
              <a:rPr sz="2400" spc="25" dirty="0">
                <a:latin typeface="Cambria"/>
                <a:cs typeface="Cambria"/>
              </a:rPr>
              <a:t>of</a:t>
            </a:r>
            <a:r>
              <a:rPr sz="2400" dirty="0">
                <a:latin typeface="Cambria"/>
                <a:cs typeface="Cambria"/>
              </a:rPr>
              <a:t>	</a:t>
            </a:r>
            <a:r>
              <a:rPr sz="2400" spc="330" dirty="0">
                <a:latin typeface="Cambria"/>
                <a:cs typeface="Cambria"/>
              </a:rPr>
              <a:t>CA</a:t>
            </a:r>
            <a:r>
              <a:rPr sz="2400" dirty="0">
                <a:latin typeface="Cambria"/>
                <a:cs typeface="Cambria"/>
              </a:rPr>
              <a:t>	</a:t>
            </a:r>
            <a:r>
              <a:rPr sz="2400" spc="80" dirty="0">
                <a:latin typeface="Cambria"/>
                <a:cs typeface="Cambria"/>
              </a:rPr>
              <a:t>Act</a:t>
            </a:r>
            <a:r>
              <a:rPr sz="2400" dirty="0">
                <a:latin typeface="Cambria"/>
                <a:cs typeface="Cambria"/>
              </a:rPr>
              <a:t>	</a:t>
            </a:r>
            <a:r>
              <a:rPr sz="2400" spc="-20" dirty="0">
                <a:latin typeface="Cambria"/>
                <a:cs typeface="Cambria"/>
              </a:rPr>
              <a:t>also</a:t>
            </a:r>
            <a:endParaRPr sz="2400">
              <a:latin typeface="Cambria"/>
              <a:cs typeface="Cambria"/>
            </a:endParaRPr>
          </a:p>
          <a:p>
            <a:pPr marL="12700">
              <a:lnSpc>
                <a:spcPts val="2735"/>
              </a:lnSpc>
            </a:pPr>
            <a:r>
              <a:rPr sz="2400" spc="40" dirty="0">
                <a:latin typeface="Cambria"/>
                <a:cs typeface="Cambria"/>
              </a:rPr>
              <a:t>changed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5405" rIns="0" bIns="0" rtlCol="0">
            <a:spAutoFit/>
          </a:bodyPr>
          <a:lstStyle/>
          <a:p>
            <a:pPr marL="153670">
              <a:lnSpc>
                <a:spcPct val="100000"/>
              </a:lnSpc>
              <a:spcBef>
                <a:spcPts val="90"/>
              </a:spcBef>
            </a:pPr>
            <a:r>
              <a:rPr sz="3200" cap="small" dirty="0"/>
              <a:t>Regulation</a:t>
            </a:r>
            <a:r>
              <a:rPr sz="3200" cap="small" spc="90" dirty="0"/>
              <a:t> </a:t>
            </a:r>
            <a:r>
              <a:rPr sz="3200" cap="small" spc="-114" dirty="0"/>
              <a:t>53A</a:t>
            </a:r>
            <a:endParaRPr sz="32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5746" y="1449910"/>
            <a:ext cx="7147559" cy="3665854"/>
          </a:xfrm>
          <a:prstGeom prst="rect">
            <a:avLst/>
          </a:prstGeom>
        </p:spPr>
        <p:txBody>
          <a:bodyPr vert="horz" wrap="square" lIns="0" tIns="167640" rIns="0" bIns="0" rtlCol="0">
            <a:spAutoFit/>
          </a:bodyPr>
          <a:lstStyle/>
          <a:p>
            <a:pPr marL="469265" indent="-456565">
              <a:lnSpc>
                <a:spcPct val="100000"/>
              </a:lnSpc>
              <a:spcBef>
                <a:spcPts val="1320"/>
              </a:spcBef>
              <a:buClr>
                <a:srgbClr val="FD8537"/>
              </a:buClr>
              <a:buSzPct val="68750"/>
              <a:buFont typeface="Wingdings"/>
              <a:buChar char=""/>
              <a:tabLst>
                <a:tab pos="469265" algn="l"/>
              </a:tabLst>
            </a:pPr>
            <a:r>
              <a:rPr sz="2400" spc="110" dirty="0">
                <a:latin typeface="Cambria"/>
                <a:cs typeface="Cambria"/>
              </a:rPr>
              <a:t>Company</a:t>
            </a:r>
            <a:r>
              <a:rPr sz="2400" spc="85" dirty="0">
                <a:latin typeface="Cambria"/>
                <a:cs typeface="Cambria"/>
              </a:rPr>
              <a:t> </a:t>
            </a:r>
            <a:r>
              <a:rPr sz="2400" spc="-10" dirty="0">
                <a:latin typeface="Cambria"/>
                <a:cs typeface="Cambria"/>
              </a:rPr>
              <a:t>Secretary</a:t>
            </a:r>
            <a:endParaRPr sz="2400">
              <a:latin typeface="Cambria"/>
              <a:cs typeface="Cambria"/>
            </a:endParaRPr>
          </a:p>
          <a:p>
            <a:pPr marL="469265" indent="-456565">
              <a:lnSpc>
                <a:spcPct val="100000"/>
              </a:lnSpc>
              <a:spcBef>
                <a:spcPts val="1225"/>
              </a:spcBef>
              <a:buClr>
                <a:srgbClr val="FD8537"/>
              </a:buClr>
              <a:buSzPct val="68750"/>
              <a:buFont typeface="Wingdings"/>
              <a:buChar char=""/>
              <a:tabLst>
                <a:tab pos="469265" algn="l"/>
              </a:tabLst>
            </a:pPr>
            <a:r>
              <a:rPr sz="2400" spc="75" dirty="0">
                <a:latin typeface="Cambria"/>
                <a:cs typeface="Cambria"/>
              </a:rPr>
              <a:t>Cost</a:t>
            </a:r>
            <a:r>
              <a:rPr sz="2400" spc="85" dirty="0">
                <a:latin typeface="Cambria"/>
                <a:cs typeface="Cambria"/>
              </a:rPr>
              <a:t> </a:t>
            </a:r>
            <a:r>
              <a:rPr sz="2400" spc="40" dirty="0">
                <a:latin typeface="Cambria"/>
                <a:cs typeface="Cambria"/>
              </a:rPr>
              <a:t>Accountant</a:t>
            </a:r>
            <a:endParaRPr sz="2400">
              <a:latin typeface="Cambria"/>
              <a:cs typeface="Cambria"/>
            </a:endParaRPr>
          </a:p>
          <a:p>
            <a:pPr marL="469265" indent="-456565">
              <a:lnSpc>
                <a:spcPct val="100000"/>
              </a:lnSpc>
              <a:spcBef>
                <a:spcPts val="1200"/>
              </a:spcBef>
              <a:buClr>
                <a:srgbClr val="FD8537"/>
              </a:buClr>
              <a:buSzPct val="68750"/>
              <a:buFont typeface="Wingdings"/>
              <a:buChar char=""/>
              <a:tabLst>
                <a:tab pos="469265" algn="l"/>
              </a:tabLst>
            </a:pPr>
            <a:r>
              <a:rPr sz="2400" spc="60" dirty="0">
                <a:latin typeface="Cambria"/>
                <a:cs typeface="Cambria"/>
              </a:rPr>
              <a:t>Advocate</a:t>
            </a:r>
            <a:endParaRPr sz="2400">
              <a:latin typeface="Cambria"/>
              <a:cs typeface="Cambria"/>
            </a:endParaRPr>
          </a:p>
          <a:p>
            <a:pPr marL="469265" indent="-456565">
              <a:lnSpc>
                <a:spcPct val="100000"/>
              </a:lnSpc>
              <a:spcBef>
                <a:spcPts val="1225"/>
              </a:spcBef>
              <a:buClr>
                <a:srgbClr val="FD8537"/>
              </a:buClr>
              <a:buSzPct val="68750"/>
              <a:buFont typeface="Wingdings"/>
              <a:buChar char=""/>
              <a:tabLst>
                <a:tab pos="469265" algn="l"/>
              </a:tabLst>
            </a:pPr>
            <a:r>
              <a:rPr sz="2400" spc="-10" dirty="0">
                <a:latin typeface="Cambria"/>
                <a:cs typeface="Cambria"/>
              </a:rPr>
              <a:t>Engineer</a:t>
            </a:r>
            <a:endParaRPr sz="2400">
              <a:latin typeface="Cambria"/>
              <a:cs typeface="Cambria"/>
            </a:endParaRPr>
          </a:p>
          <a:p>
            <a:pPr marL="469265" indent="-456565">
              <a:lnSpc>
                <a:spcPct val="100000"/>
              </a:lnSpc>
              <a:spcBef>
                <a:spcPts val="1205"/>
              </a:spcBef>
              <a:buClr>
                <a:srgbClr val="FD8537"/>
              </a:buClr>
              <a:buSzPct val="68750"/>
              <a:buFont typeface="Wingdings"/>
              <a:buChar char=""/>
              <a:tabLst>
                <a:tab pos="469265" algn="l"/>
              </a:tabLst>
            </a:pPr>
            <a:r>
              <a:rPr sz="2400" spc="-10" dirty="0">
                <a:latin typeface="Cambria"/>
                <a:cs typeface="Cambria"/>
              </a:rPr>
              <a:t>Architect</a:t>
            </a:r>
            <a:endParaRPr sz="2400">
              <a:latin typeface="Cambria"/>
              <a:cs typeface="Cambria"/>
            </a:endParaRPr>
          </a:p>
          <a:p>
            <a:pPr marL="469265" indent="-456565">
              <a:lnSpc>
                <a:spcPct val="100000"/>
              </a:lnSpc>
              <a:spcBef>
                <a:spcPts val="1225"/>
              </a:spcBef>
              <a:buClr>
                <a:srgbClr val="FD8537"/>
              </a:buClr>
              <a:buSzPct val="68750"/>
              <a:buFont typeface="Wingdings"/>
              <a:buChar char=""/>
              <a:tabLst>
                <a:tab pos="469265" algn="l"/>
              </a:tabLst>
            </a:pPr>
            <a:r>
              <a:rPr sz="2400" spc="65" dirty="0">
                <a:latin typeface="Cambria"/>
                <a:cs typeface="Cambria"/>
              </a:rPr>
              <a:t>Actuary</a:t>
            </a:r>
            <a:endParaRPr sz="24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2400" dirty="0">
                <a:latin typeface="Cambria"/>
                <a:cs typeface="Cambria"/>
              </a:rPr>
              <a:t>Para</a:t>
            </a:r>
            <a:r>
              <a:rPr sz="2400" spc="8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4</a:t>
            </a:r>
            <a:r>
              <a:rPr sz="2400" spc="90" dirty="0">
                <a:latin typeface="Cambria"/>
                <a:cs typeface="Cambria"/>
              </a:rPr>
              <a:t> </a:t>
            </a:r>
            <a:r>
              <a:rPr sz="2400" spc="50" dirty="0">
                <a:latin typeface="Cambria"/>
                <a:cs typeface="Cambria"/>
              </a:rPr>
              <a:t>of</a:t>
            </a:r>
            <a:r>
              <a:rPr sz="2400" spc="9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Schedule</a:t>
            </a:r>
            <a:r>
              <a:rPr sz="2400" spc="13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1</a:t>
            </a:r>
            <a:r>
              <a:rPr sz="2400" spc="90" dirty="0">
                <a:latin typeface="Cambria"/>
                <a:cs typeface="Cambria"/>
              </a:rPr>
              <a:t> </a:t>
            </a:r>
            <a:r>
              <a:rPr sz="2400" spc="50" dirty="0">
                <a:latin typeface="Cambria"/>
                <a:cs typeface="Cambria"/>
              </a:rPr>
              <a:t>of</a:t>
            </a:r>
            <a:r>
              <a:rPr sz="2400" spc="9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Part</a:t>
            </a:r>
            <a:r>
              <a:rPr sz="2400" spc="7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I</a:t>
            </a:r>
            <a:r>
              <a:rPr sz="2400" spc="85" dirty="0">
                <a:latin typeface="Cambria"/>
                <a:cs typeface="Cambria"/>
              </a:rPr>
              <a:t> </a:t>
            </a:r>
            <a:r>
              <a:rPr sz="2400" spc="50" dirty="0">
                <a:latin typeface="Cambria"/>
                <a:cs typeface="Cambria"/>
              </a:rPr>
              <a:t>of</a:t>
            </a:r>
            <a:r>
              <a:rPr sz="2400" spc="80" dirty="0">
                <a:latin typeface="Cambria"/>
                <a:cs typeface="Cambria"/>
              </a:rPr>
              <a:t> </a:t>
            </a:r>
            <a:r>
              <a:rPr sz="2400" spc="355" dirty="0">
                <a:latin typeface="Cambria"/>
                <a:cs typeface="Cambria"/>
              </a:rPr>
              <a:t>CA</a:t>
            </a:r>
            <a:r>
              <a:rPr sz="2400" spc="90" dirty="0">
                <a:latin typeface="Cambria"/>
                <a:cs typeface="Cambria"/>
              </a:rPr>
              <a:t> </a:t>
            </a:r>
            <a:r>
              <a:rPr sz="2400" spc="105" dirty="0">
                <a:latin typeface="Cambria"/>
                <a:cs typeface="Cambria"/>
              </a:rPr>
              <a:t>Act</a:t>
            </a:r>
            <a:r>
              <a:rPr sz="2400" spc="9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also</a:t>
            </a:r>
            <a:r>
              <a:rPr sz="2400" spc="95" dirty="0">
                <a:latin typeface="Cambria"/>
                <a:cs typeface="Cambria"/>
              </a:rPr>
              <a:t> </a:t>
            </a:r>
            <a:r>
              <a:rPr sz="2400" spc="40" dirty="0">
                <a:latin typeface="Cambria"/>
                <a:cs typeface="Cambria"/>
              </a:rPr>
              <a:t>changed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77392" y="838581"/>
            <a:ext cx="3087370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200" cap="small" dirty="0"/>
              <a:t>Regulation</a:t>
            </a:r>
            <a:r>
              <a:rPr sz="3200" cap="small" spc="90" dirty="0"/>
              <a:t> </a:t>
            </a:r>
            <a:r>
              <a:rPr sz="3200" cap="small" spc="-114" dirty="0"/>
              <a:t>53B</a:t>
            </a:r>
            <a:endParaRPr sz="32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6739" y="1543503"/>
            <a:ext cx="7112881" cy="458770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5405" rIns="0" bIns="0" rtlCol="0">
            <a:spAutoFit/>
          </a:bodyPr>
          <a:lstStyle/>
          <a:p>
            <a:pPr marL="153670">
              <a:lnSpc>
                <a:spcPct val="100000"/>
              </a:lnSpc>
              <a:spcBef>
                <a:spcPts val="90"/>
              </a:spcBef>
            </a:pPr>
            <a:r>
              <a:rPr sz="3200" cap="small" dirty="0"/>
              <a:t>Changed</a:t>
            </a:r>
            <a:r>
              <a:rPr sz="3200" cap="small" spc="114" dirty="0"/>
              <a:t> </a:t>
            </a:r>
            <a:r>
              <a:rPr sz="3200" cap="small" dirty="0"/>
              <a:t>Form</a:t>
            </a:r>
            <a:r>
              <a:rPr sz="3200" cap="small" spc="125" dirty="0"/>
              <a:t> </a:t>
            </a:r>
            <a:r>
              <a:rPr sz="3200" cap="small" spc="-10" dirty="0"/>
              <a:t>-</a:t>
            </a:r>
            <a:r>
              <a:rPr sz="3200" cap="small" spc="-150" dirty="0"/>
              <a:t>18</a:t>
            </a:r>
            <a:endParaRPr sz="32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5467" y="1424670"/>
            <a:ext cx="7935595" cy="5225415"/>
          </a:xfrm>
          <a:prstGeom prst="rect">
            <a:avLst/>
          </a:prstGeom>
        </p:spPr>
        <p:txBody>
          <a:bodyPr vert="horz" wrap="square" lIns="0" tIns="183515" rIns="0" bIns="0" rtlCol="0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1445"/>
              </a:spcBef>
              <a:buClr>
                <a:srgbClr val="FD8537"/>
              </a:buClr>
              <a:buSzPct val="94230"/>
              <a:buFont typeface="Segoe UI Symbol"/>
              <a:buChar char="⚫"/>
              <a:tabLst>
                <a:tab pos="356870" algn="l"/>
              </a:tabLst>
            </a:pPr>
            <a:r>
              <a:rPr sz="2600" spc="60" dirty="0">
                <a:latin typeface="Cambria"/>
                <a:cs typeface="Cambria"/>
              </a:rPr>
              <a:t>Small</a:t>
            </a:r>
            <a:r>
              <a:rPr sz="2600" spc="140" dirty="0">
                <a:latin typeface="Cambria"/>
                <a:cs typeface="Cambria"/>
              </a:rPr>
              <a:t> </a:t>
            </a:r>
            <a:r>
              <a:rPr sz="2600" dirty="0">
                <a:latin typeface="Cambria"/>
                <a:cs typeface="Cambria"/>
              </a:rPr>
              <a:t>in</a:t>
            </a:r>
            <a:r>
              <a:rPr sz="2600" spc="130" dirty="0">
                <a:latin typeface="Cambria"/>
                <a:cs typeface="Cambria"/>
              </a:rPr>
              <a:t> </a:t>
            </a:r>
            <a:r>
              <a:rPr sz="2600" spc="-20" dirty="0">
                <a:latin typeface="Cambria"/>
                <a:cs typeface="Cambria"/>
              </a:rPr>
              <a:t>size</a:t>
            </a:r>
            <a:endParaRPr sz="2600">
              <a:latin typeface="Cambria"/>
              <a:cs typeface="Cambria"/>
            </a:endParaRPr>
          </a:p>
          <a:p>
            <a:pPr marL="356870" indent="-344170">
              <a:lnSpc>
                <a:spcPct val="100000"/>
              </a:lnSpc>
              <a:spcBef>
                <a:spcPts val="1350"/>
              </a:spcBef>
              <a:buClr>
                <a:srgbClr val="FD8537"/>
              </a:buClr>
              <a:buSzPct val="94230"/>
              <a:buFont typeface="Segoe UI Symbol"/>
              <a:buChar char="⚫"/>
              <a:tabLst>
                <a:tab pos="356870" algn="l"/>
                <a:tab pos="1788795" algn="l"/>
                <a:tab pos="2242820" algn="l"/>
              </a:tabLst>
            </a:pPr>
            <a:r>
              <a:rPr sz="2600" spc="50" dirty="0">
                <a:latin typeface="Cambria"/>
                <a:cs typeface="Cambria"/>
              </a:rPr>
              <a:t>Catering</a:t>
            </a:r>
            <a:r>
              <a:rPr sz="2600" dirty="0">
                <a:latin typeface="Cambria"/>
                <a:cs typeface="Cambria"/>
              </a:rPr>
              <a:t>	</a:t>
            </a:r>
            <a:r>
              <a:rPr sz="2600" spc="-25" dirty="0">
                <a:latin typeface="Cambria"/>
                <a:cs typeface="Cambria"/>
              </a:rPr>
              <a:t>to</a:t>
            </a:r>
            <a:r>
              <a:rPr sz="2600" dirty="0">
                <a:latin typeface="Cambria"/>
                <a:cs typeface="Cambria"/>
              </a:rPr>
              <a:t>	local</a:t>
            </a:r>
            <a:r>
              <a:rPr sz="2600" spc="165" dirty="0">
                <a:latin typeface="Cambria"/>
                <a:cs typeface="Cambria"/>
              </a:rPr>
              <a:t> </a:t>
            </a:r>
            <a:r>
              <a:rPr sz="2600" dirty="0">
                <a:latin typeface="Cambria"/>
                <a:cs typeface="Cambria"/>
              </a:rPr>
              <a:t>clients</a:t>
            </a:r>
            <a:r>
              <a:rPr sz="2600" spc="195" dirty="0">
                <a:latin typeface="Cambria"/>
                <a:cs typeface="Cambria"/>
              </a:rPr>
              <a:t> </a:t>
            </a:r>
            <a:r>
              <a:rPr sz="2600" spc="40" dirty="0">
                <a:latin typeface="Cambria"/>
                <a:cs typeface="Cambria"/>
              </a:rPr>
              <a:t>only</a:t>
            </a:r>
            <a:endParaRPr sz="2600">
              <a:latin typeface="Cambria"/>
              <a:cs typeface="Cambria"/>
            </a:endParaRPr>
          </a:p>
          <a:p>
            <a:pPr marL="356870" indent="-344170">
              <a:lnSpc>
                <a:spcPct val="100000"/>
              </a:lnSpc>
              <a:spcBef>
                <a:spcPts val="1345"/>
              </a:spcBef>
              <a:buClr>
                <a:srgbClr val="FD8537"/>
              </a:buClr>
              <a:buSzPct val="94230"/>
              <a:buFont typeface="Segoe UI Symbol"/>
              <a:buChar char="⚫"/>
              <a:tabLst>
                <a:tab pos="356870" algn="l"/>
              </a:tabLst>
            </a:pPr>
            <a:r>
              <a:rPr sz="2600" dirty="0">
                <a:latin typeface="Cambria"/>
                <a:cs typeface="Cambria"/>
              </a:rPr>
              <a:t>Traditional</a:t>
            </a:r>
            <a:r>
              <a:rPr sz="2600" spc="225" dirty="0">
                <a:latin typeface="Cambria"/>
                <a:cs typeface="Cambria"/>
              </a:rPr>
              <a:t> </a:t>
            </a:r>
            <a:r>
              <a:rPr sz="2600" dirty="0">
                <a:latin typeface="Cambria"/>
                <a:cs typeface="Cambria"/>
              </a:rPr>
              <a:t>areas</a:t>
            </a:r>
            <a:r>
              <a:rPr sz="2600" spc="135" dirty="0">
                <a:latin typeface="Cambria"/>
                <a:cs typeface="Cambria"/>
              </a:rPr>
              <a:t> </a:t>
            </a:r>
            <a:r>
              <a:rPr sz="2600" spc="50" dirty="0">
                <a:latin typeface="Cambria"/>
                <a:cs typeface="Cambria"/>
              </a:rPr>
              <a:t>of</a:t>
            </a:r>
            <a:r>
              <a:rPr sz="2600" spc="135" dirty="0">
                <a:latin typeface="Cambria"/>
                <a:cs typeface="Cambria"/>
              </a:rPr>
              <a:t> </a:t>
            </a:r>
            <a:r>
              <a:rPr sz="2600" spc="-10" dirty="0">
                <a:latin typeface="Cambria"/>
                <a:cs typeface="Cambria"/>
              </a:rPr>
              <a:t>practice</a:t>
            </a:r>
            <a:endParaRPr sz="2600">
              <a:latin typeface="Cambria"/>
              <a:cs typeface="Cambria"/>
            </a:endParaRPr>
          </a:p>
          <a:p>
            <a:pPr marL="356870" marR="10160" indent="-344805">
              <a:lnSpc>
                <a:spcPct val="100000"/>
              </a:lnSpc>
              <a:spcBef>
                <a:spcPts val="1225"/>
              </a:spcBef>
              <a:buClr>
                <a:srgbClr val="FD8537"/>
              </a:buClr>
              <a:buSzPct val="94230"/>
              <a:buFont typeface="Segoe UI Symbol"/>
              <a:buChar char="⚫"/>
              <a:tabLst>
                <a:tab pos="356870" algn="l"/>
                <a:tab pos="1299210" algn="l"/>
                <a:tab pos="3274695" algn="l"/>
                <a:tab pos="3857625" algn="l"/>
                <a:tab pos="5083175" algn="l"/>
                <a:tab pos="6156325" algn="l"/>
              </a:tabLst>
            </a:pPr>
            <a:r>
              <a:rPr sz="2600" spc="70" dirty="0">
                <a:latin typeface="Cambria"/>
                <a:cs typeface="Cambria"/>
              </a:rPr>
              <a:t>Over</a:t>
            </a:r>
            <a:r>
              <a:rPr sz="2600" dirty="0">
                <a:latin typeface="Cambria"/>
                <a:cs typeface="Cambria"/>
              </a:rPr>
              <a:t>	</a:t>
            </a:r>
            <a:r>
              <a:rPr sz="2600" spc="-10" dirty="0">
                <a:latin typeface="Cambria"/>
                <a:cs typeface="Cambria"/>
              </a:rPr>
              <a:t>dependence</a:t>
            </a:r>
            <a:r>
              <a:rPr sz="2600" dirty="0">
                <a:latin typeface="Cambria"/>
                <a:cs typeface="Cambria"/>
              </a:rPr>
              <a:t>	</a:t>
            </a:r>
            <a:r>
              <a:rPr sz="2600" spc="25" dirty="0">
                <a:latin typeface="Cambria"/>
                <a:cs typeface="Cambria"/>
              </a:rPr>
              <a:t>on</a:t>
            </a:r>
            <a:r>
              <a:rPr sz="2600" dirty="0">
                <a:latin typeface="Cambria"/>
                <a:cs typeface="Cambria"/>
              </a:rPr>
              <a:t>	</a:t>
            </a:r>
            <a:r>
              <a:rPr sz="2600" spc="-10" dirty="0">
                <a:latin typeface="Cambria"/>
                <a:cs typeface="Cambria"/>
              </a:rPr>
              <a:t>Statute</a:t>
            </a:r>
            <a:r>
              <a:rPr sz="2600" dirty="0">
                <a:latin typeface="Cambria"/>
                <a:cs typeface="Cambria"/>
              </a:rPr>
              <a:t>	</a:t>
            </a:r>
            <a:r>
              <a:rPr sz="2600" spc="-10" dirty="0">
                <a:latin typeface="Cambria"/>
                <a:cs typeface="Cambria"/>
              </a:rPr>
              <a:t>Based</a:t>
            </a:r>
            <a:r>
              <a:rPr sz="2600" dirty="0">
                <a:latin typeface="Cambria"/>
                <a:cs typeface="Cambria"/>
              </a:rPr>
              <a:t>	</a:t>
            </a:r>
            <a:r>
              <a:rPr sz="2600" spc="65" dirty="0">
                <a:latin typeface="Cambria"/>
                <a:cs typeface="Cambria"/>
              </a:rPr>
              <a:t>Compliance </a:t>
            </a:r>
            <a:r>
              <a:rPr sz="2600" spc="-10" dirty="0">
                <a:latin typeface="Cambria"/>
                <a:cs typeface="Cambria"/>
              </a:rPr>
              <a:t>assignments</a:t>
            </a:r>
            <a:endParaRPr sz="2600">
              <a:latin typeface="Cambria"/>
              <a:cs typeface="Cambria"/>
            </a:endParaRPr>
          </a:p>
          <a:p>
            <a:pPr marL="930275" lvl="1" indent="-399415">
              <a:lnSpc>
                <a:spcPct val="100000"/>
              </a:lnSpc>
              <a:spcBef>
                <a:spcPts val="610"/>
              </a:spcBef>
              <a:buClr>
                <a:srgbClr val="FD8537"/>
              </a:buClr>
              <a:buSzPct val="79166"/>
              <a:buFont typeface="Wingdings"/>
              <a:buChar char=""/>
              <a:tabLst>
                <a:tab pos="930275" algn="l"/>
              </a:tabLst>
            </a:pPr>
            <a:r>
              <a:rPr sz="2400" dirty="0">
                <a:latin typeface="Cambria"/>
                <a:cs typeface="Cambria"/>
              </a:rPr>
              <a:t>Bank</a:t>
            </a:r>
            <a:r>
              <a:rPr sz="2400" spc="130" dirty="0">
                <a:latin typeface="Cambria"/>
                <a:cs typeface="Cambria"/>
              </a:rPr>
              <a:t> </a:t>
            </a:r>
            <a:r>
              <a:rPr sz="2400" spc="114" dirty="0">
                <a:latin typeface="Cambria"/>
                <a:cs typeface="Cambria"/>
              </a:rPr>
              <a:t>Audit,</a:t>
            </a:r>
            <a:r>
              <a:rPr sz="2400" spc="12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Tax</a:t>
            </a:r>
            <a:r>
              <a:rPr sz="2400" spc="135" dirty="0">
                <a:latin typeface="Cambria"/>
                <a:cs typeface="Cambria"/>
              </a:rPr>
              <a:t> </a:t>
            </a:r>
            <a:r>
              <a:rPr sz="2400" spc="114" dirty="0">
                <a:latin typeface="Cambria"/>
                <a:cs typeface="Cambria"/>
              </a:rPr>
              <a:t>Audit,</a:t>
            </a:r>
            <a:r>
              <a:rPr sz="2400" spc="125" dirty="0">
                <a:latin typeface="Cambria"/>
                <a:cs typeface="Cambria"/>
              </a:rPr>
              <a:t> </a:t>
            </a:r>
            <a:r>
              <a:rPr sz="2400" spc="229" dirty="0">
                <a:latin typeface="Cambria"/>
                <a:cs typeface="Cambria"/>
              </a:rPr>
              <a:t>VAT</a:t>
            </a:r>
            <a:r>
              <a:rPr sz="2400" spc="130" dirty="0">
                <a:latin typeface="Cambria"/>
                <a:cs typeface="Cambria"/>
              </a:rPr>
              <a:t> </a:t>
            </a:r>
            <a:r>
              <a:rPr sz="2400" spc="120" dirty="0">
                <a:latin typeface="Cambria"/>
                <a:cs typeface="Cambria"/>
              </a:rPr>
              <a:t>Audit</a:t>
            </a:r>
            <a:r>
              <a:rPr sz="2400" spc="130" dirty="0">
                <a:latin typeface="Cambria"/>
                <a:cs typeface="Cambria"/>
              </a:rPr>
              <a:t> </a:t>
            </a:r>
            <a:r>
              <a:rPr sz="2400" spc="-20" dirty="0">
                <a:latin typeface="Cambria"/>
                <a:cs typeface="Cambria"/>
              </a:rPr>
              <a:t>etc.</a:t>
            </a:r>
            <a:endParaRPr sz="2400">
              <a:latin typeface="Cambria"/>
              <a:cs typeface="Cambria"/>
            </a:endParaRPr>
          </a:p>
          <a:p>
            <a:pPr marL="930275" lvl="1" indent="-399415">
              <a:lnSpc>
                <a:spcPct val="100000"/>
              </a:lnSpc>
              <a:spcBef>
                <a:spcPts val="580"/>
              </a:spcBef>
              <a:buClr>
                <a:srgbClr val="FD8537"/>
              </a:buClr>
              <a:buSzPct val="79166"/>
              <a:buFont typeface="Wingdings"/>
              <a:buChar char=""/>
              <a:tabLst>
                <a:tab pos="930275" algn="l"/>
              </a:tabLst>
            </a:pPr>
            <a:r>
              <a:rPr sz="2400" dirty="0">
                <a:latin typeface="Cambria"/>
                <a:cs typeface="Cambria"/>
              </a:rPr>
              <a:t>IT</a:t>
            </a:r>
            <a:r>
              <a:rPr sz="2400" spc="19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Returns,</a:t>
            </a:r>
            <a:r>
              <a:rPr sz="2400" spc="195" dirty="0">
                <a:latin typeface="Cambria"/>
                <a:cs typeface="Cambria"/>
              </a:rPr>
              <a:t> </a:t>
            </a:r>
            <a:r>
              <a:rPr sz="2400" spc="229" dirty="0">
                <a:latin typeface="Cambria"/>
                <a:cs typeface="Cambria"/>
              </a:rPr>
              <a:t>VAT</a:t>
            </a:r>
            <a:r>
              <a:rPr sz="2400" spc="22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Returns,</a:t>
            </a:r>
            <a:r>
              <a:rPr sz="2400" spc="170" dirty="0">
                <a:latin typeface="Cambria"/>
                <a:cs typeface="Cambria"/>
              </a:rPr>
              <a:t> </a:t>
            </a:r>
            <a:r>
              <a:rPr sz="2400" spc="335" dirty="0">
                <a:latin typeface="Cambria"/>
                <a:cs typeface="Cambria"/>
              </a:rPr>
              <a:t>MCA</a:t>
            </a:r>
            <a:r>
              <a:rPr sz="2400" spc="21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Returns</a:t>
            </a:r>
            <a:r>
              <a:rPr sz="2400" spc="185" dirty="0">
                <a:latin typeface="Cambria"/>
                <a:cs typeface="Cambria"/>
              </a:rPr>
              <a:t> </a:t>
            </a:r>
            <a:r>
              <a:rPr sz="2400" spc="-20" dirty="0">
                <a:latin typeface="Cambria"/>
                <a:cs typeface="Cambria"/>
              </a:rPr>
              <a:t>etc.</a:t>
            </a:r>
            <a:endParaRPr sz="2400">
              <a:latin typeface="Cambria"/>
              <a:cs typeface="Cambria"/>
            </a:endParaRPr>
          </a:p>
          <a:p>
            <a:pPr marL="356870" indent="-344170">
              <a:lnSpc>
                <a:spcPct val="100000"/>
              </a:lnSpc>
              <a:spcBef>
                <a:spcPts val="1315"/>
              </a:spcBef>
              <a:buClr>
                <a:srgbClr val="FD8537"/>
              </a:buClr>
              <a:buSzPct val="94230"/>
              <a:buFont typeface="Segoe UI Symbol"/>
              <a:buChar char="⚫"/>
              <a:tabLst>
                <a:tab pos="356870" algn="l"/>
              </a:tabLst>
            </a:pPr>
            <a:r>
              <a:rPr sz="2600" dirty="0">
                <a:latin typeface="Cambria"/>
                <a:cs typeface="Cambria"/>
              </a:rPr>
              <a:t>Inability</a:t>
            </a:r>
            <a:r>
              <a:rPr sz="2600" spc="315" dirty="0">
                <a:latin typeface="Cambria"/>
                <a:cs typeface="Cambria"/>
              </a:rPr>
              <a:t> </a:t>
            </a:r>
            <a:r>
              <a:rPr sz="2600" dirty="0">
                <a:latin typeface="Cambria"/>
                <a:cs typeface="Cambria"/>
              </a:rPr>
              <a:t>to</a:t>
            </a:r>
            <a:r>
              <a:rPr sz="2600" spc="235" dirty="0">
                <a:latin typeface="Cambria"/>
                <a:cs typeface="Cambria"/>
              </a:rPr>
              <a:t> </a:t>
            </a:r>
            <a:r>
              <a:rPr sz="2600" dirty="0">
                <a:latin typeface="Cambria"/>
                <a:cs typeface="Cambria"/>
              </a:rPr>
              <a:t>provide</a:t>
            </a:r>
            <a:r>
              <a:rPr sz="2600" spc="250" dirty="0">
                <a:latin typeface="Cambria"/>
                <a:cs typeface="Cambria"/>
              </a:rPr>
              <a:t> </a:t>
            </a:r>
            <a:r>
              <a:rPr sz="2600" spc="50" dirty="0">
                <a:latin typeface="Cambria"/>
                <a:cs typeface="Cambria"/>
              </a:rPr>
              <a:t>value</a:t>
            </a:r>
            <a:r>
              <a:rPr sz="2600" spc="270" dirty="0">
                <a:latin typeface="Cambria"/>
                <a:cs typeface="Cambria"/>
              </a:rPr>
              <a:t> </a:t>
            </a:r>
            <a:r>
              <a:rPr sz="2600" spc="-10" dirty="0">
                <a:latin typeface="Cambria"/>
                <a:cs typeface="Cambria"/>
              </a:rPr>
              <a:t>addition</a:t>
            </a:r>
            <a:endParaRPr sz="2600">
              <a:latin typeface="Cambria"/>
              <a:cs typeface="Cambria"/>
            </a:endParaRPr>
          </a:p>
          <a:p>
            <a:pPr marL="356870" indent="-344170">
              <a:lnSpc>
                <a:spcPct val="100000"/>
              </a:lnSpc>
              <a:spcBef>
                <a:spcPts val="1225"/>
              </a:spcBef>
              <a:buClr>
                <a:srgbClr val="FD8537"/>
              </a:buClr>
              <a:buSzPct val="94230"/>
              <a:buFont typeface="Segoe UI Symbol"/>
              <a:buChar char="⚫"/>
              <a:tabLst>
                <a:tab pos="356870" algn="l"/>
              </a:tabLst>
            </a:pPr>
            <a:r>
              <a:rPr sz="2600" spc="85" dirty="0">
                <a:latin typeface="Cambria"/>
                <a:cs typeface="Cambria"/>
              </a:rPr>
              <a:t>Confined</a:t>
            </a:r>
            <a:r>
              <a:rPr sz="2600" spc="145" dirty="0">
                <a:latin typeface="Cambria"/>
                <a:cs typeface="Cambria"/>
              </a:rPr>
              <a:t> </a:t>
            </a:r>
            <a:r>
              <a:rPr sz="2600" dirty="0">
                <a:latin typeface="Cambria"/>
                <a:cs typeface="Cambria"/>
              </a:rPr>
              <a:t>Expertise</a:t>
            </a:r>
            <a:r>
              <a:rPr sz="2600" spc="145" dirty="0">
                <a:latin typeface="Cambria"/>
                <a:cs typeface="Cambria"/>
              </a:rPr>
              <a:t> </a:t>
            </a:r>
            <a:r>
              <a:rPr sz="2600" spc="65" dirty="0">
                <a:latin typeface="Cambria"/>
                <a:cs typeface="Cambria"/>
              </a:rPr>
              <a:t>and</a:t>
            </a:r>
            <a:r>
              <a:rPr sz="2600" spc="120" dirty="0">
                <a:latin typeface="Cambria"/>
                <a:cs typeface="Cambria"/>
              </a:rPr>
              <a:t> </a:t>
            </a:r>
            <a:r>
              <a:rPr sz="2600" spc="40" dirty="0">
                <a:latin typeface="Cambria"/>
                <a:cs typeface="Cambria"/>
              </a:rPr>
              <a:t>Competence</a:t>
            </a:r>
            <a:endParaRPr sz="2600">
              <a:latin typeface="Cambria"/>
              <a:cs typeface="Cambria"/>
            </a:endParaRPr>
          </a:p>
          <a:p>
            <a:pPr marR="5080" algn="r">
              <a:lnSpc>
                <a:spcPct val="100000"/>
              </a:lnSpc>
              <a:spcBef>
                <a:spcPts val="1225"/>
              </a:spcBef>
            </a:pPr>
            <a:r>
              <a:rPr sz="2600" i="1" spc="-10" dirty="0">
                <a:latin typeface="Palatino Linotype"/>
                <a:cs typeface="Palatino Linotype"/>
              </a:rPr>
              <a:t>Cont’d…</a:t>
            </a:r>
            <a:endParaRPr sz="2600">
              <a:latin typeface="Palatino Linotype"/>
              <a:cs typeface="Palatino Linotype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98728" y="844753"/>
            <a:ext cx="6132195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dirty="0"/>
              <a:t>CURRENT</a:t>
            </a:r>
            <a:r>
              <a:rPr sz="2800" spc="-50" dirty="0"/>
              <a:t> </a:t>
            </a:r>
            <a:r>
              <a:rPr sz="2800" dirty="0"/>
              <a:t>SCENARIO</a:t>
            </a:r>
            <a:r>
              <a:rPr sz="2800" spc="-50" dirty="0"/>
              <a:t> </a:t>
            </a:r>
            <a:r>
              <a:rPr sz="2800" dirty="0"/>
              <a:t>OF</a:t>
            </a:r>
            <a:r>
              <a:rPr sz="2800" spc="-25" dirty="0"/>
              <a:t> </a:t>
            </a:r>
            <a:r>
              <a:rPr sz="2800" dirty="0"/>
              <a:t>CA</a:t>
            </a:r>
            <a:r>
              <a:rPr sz="2800" spc="-50" dirty="0"/>
              <a:t> </a:t>
            </a:r>
            <a:r>
              <a:rPr sz="2800" spc="-10" dirty="0"/>
              <a:t>FIRMS</a:t>
            </a:r>
            <a:endParaRPr sz="28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0168" y="1320966"/>
            <a:ext cx="7840345" cy="3903979"/>
          </a:xfrm>
          <a:prstGeom prst="rect">
            <a:avLst/>
          </a:prstGeom>
        </p:spPr>
        <p:txBody>
          <a:bodyPr vert="horz" wrap="square" lIns="0" tIns="127635" rIns="0" bIns="0" rtlCol="0">
            <a:spAutoFit/>
          </a:bodyPr>
          <a:lstStyle/>
          <a:p>
            <a:pPr marL="408305" indent="-395605" algn="just">
              <a:lnSpc>
                <a:spcPct val="100000"/>
              </a:lnSpc>
              <a:spcBef>
                <a:spcPts val="1005"/>
              </a:spcBef>
              <a:buClr>
                <a:srgbClr val="FD8537"/>
              </a:buClr>
              <a:buSzPct val="68750"/>
              <a:buFont typeface="Wingdings"/>
              <a:buChar char=""/>
              <a:tabLst>
                <a:tab pos="408305" algn="l"/>
              </a:tabLst>
            </a:pPr>
            <a:r>
              <a:rPr sz="2400" spc="204" dirty="0">
                <a:latin typeface="Cambria"/>
                <a:cs typeface="Cambria"/>
              </a:rPr>
              <a:t>CS</a:t>
            </a:r>
            <a:r>
              <a:rPr sz="2400" spc="6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–</a:t>
            </a:r>
            <a:r>
              <a:rPr sz="2400" spc="75" dirty="0">
                <a:latin typeface="Cambria"/>
                <a:cs typeface="Cambria"/>
              </a:rPr>
              <a:t> </a:t>
            </a:r>
            <a:r>
              <a:rPr sz="2400" spc="100" dirty="0">
                <a:latin typeface="Cambria"/>
                <a:cs typeface="Cambria"/>
              </a:rPr>
              <a:t>Law,</a:t>
            </a:r>
            <a:r>
              <a:rPr sz="2400" spc="105" dirty="0">
                <a:latin typeface="Cambria"/>
                <a:cs typeface="Cambria"/>
              </a:rPr>
              <a:t> </a:t>
            </a:r>
            <a:r>
              <a:rPr sz="2400" spc="45" dirty="0">
                <a:latin typeface="Cambria"/>
                <a:cs typeface="Cambria"/>
              </a:rPr>
              <a:t>Regulation</a:t>
            </a:r>
            <a:r>
              <a:rPr sz="2400" spc="85" dirty="0">
                <a:latin typeface="Cambria"/>
                <a:cs typeface="Cambria"/>
              </a:rPr>
              <a:t> </a:t>
            </a:r>
            <a:r>
              <a:rPr sz="2400" spc="40" dirty="0">
                <a:latin typeface="Cambria"/>
                <a:cs typeface="Cambria"/>
              </a:rPr>
              <a:t>changed</a:t>
            </a:r>
            <a:endParaRPr sz="2400">
              <a:latin typeface="Cambria"/>
              <a:cs typeface="Cambria"/>
            </a:endParaRPr>
          </a:p>
          <a:p>
            <a:pPr marL="408305" indent="-395605" algn="just">
              <a:lnSpc>
                <a:spcPct val="100000"/>
              </a:lnSpc>
              <a:spcBef>
                <a:spcPts val="915"/>
              </a:spcBef>
              <a:buClr>
                <a:srgbClr val="FD8537"/>
              </a:buClr>
              <a:buSzPct val="68750"/>
              <a:buFont typeface="Wingdings"/>
              <a:buChar char=""/>
              <a:tabLst>
                <a:tab pos="408305" algn="l"/>
              </a:tabLst>
            </a:pPr>
            <a:r>
              <a:rPr sz="2400" spc="75" dirty="0">
                <a:latin typeface="Cambria"/>
                <a:cs typeface="Cambria"/>
              </a:rPr>
              <a:t>Cost</a:t>
            </a:r>
            <a:r>
              <a:rPr sz="2400" spc="9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–</a:t>
            </a:r>
            <a:r>
              <a:rPr sz="2400" spc="80" dirty="0">
                <a:latin typeface="Cambria"/>
                <a:cs typeface="Cambria"/>
              </a:rPr>
              <a:t> </a:t>
            </a:r>
            <a:r>
              <a:rPr sz="2400" spc="105" dirty="0">
                <a:latin typeface="Cambria"/>
                <a:cs typeface="Cambria"/>
              </a:rPr>
              <a:t>Law,</a:t>
            </a:r>
            <a:r>
              <a:rPr sz="2400" spc="85" dirty="0">
                <a:latin typeface="Cambria"/>
                <a:cs typeface="Cambria"/>
              </a:rPr>
              <a:t> </a:t>
            </a:r>
            <a:r>
              <a:rPr sz="2400" spc="45" dirty="0">
                <a:latin typeface="Cambria"/>
                <a:cs typeface="Cambria"/>
              </a:rPr>
              <a:t>Regulation</a:t>
            </a:r>
            <a:r>
              <a:rPr sz="2400" spc="80" dirty="0">
                <a:latin typeface="Cambria"/>
                <a:cs typeface="Cambria"/>
              </a:rPr>
              <a:t> </a:t>
            </a:r>
            <a:r>
              <a:rPr sz="2400" spc="40" dirty="0">
                <a:latin typeface="Cambria"/>
                <a:cs typeface="Cambria"/>
              </a:rPr>
              <a:t>changed</a:t>
            </a:r>
            <a:endParaRPr sz="2400">
              <a:latin typeface="Cambria"/>
              <a:cs typeface="Cambria"/>
            </a:endParaRPr>
          </a:p>
          <a:p>
            <a:pPr marL="408305" marR="5080" indent="-396240" algn="just">
              <a:lnSpc>
                <a:spcPts val="2590"/>
              </a:lnSpc>
              <a:spcBef>
                <a:spcPts val="1240"/>
              </a:spcBef>
              <a:buClr>
                <a:srgbClr val="FD8537"/>
              </a:buClr>
              <a:buSzPct val="68750"/>
              <a:buFont typeface="Wingdings"/>
              <a:buChar char=""/>
              <a:tabLst>
                <a:tab pos="408305" algn="l"/>
              </a:tabLst>
            </a:pPr>
            <a:r>
              <a:rPr sz="2400" spc="75" dirty="0">
                <a:latin typeface="Cambria"/>
                <a:cs typeface="Cambria"/>
              </a:rPr>
              <a:t>Advocate</a:t>
            </a:r>
            <a:r>
              <a:rPr sz="2400" spc="340" dirty="0">
                <a:latin typeface="Cambria"/>
                <a:cs typeface="Cambria"/>
              </a:rPr>
              <a:t>  </a:t>
            </a:r>
            <a:r>
              <a:rPr sz="2400" dirty="0">
                <a:latin typeface="Cambria"/>
                <a:cs typeface="Cambria"/>
              </a:rPr>
              <a:t>–</a:t>
            </a:r>
            <a:r>
              <a:rPr sz="2400" spc="335" dirty="0">
                <a:latin typeface="Cambria"/>
                <a:cs typeface="Cambria"/>
              </a:rPr>
              <a:t>  </a:t>
            </a:r>
            <a:r>
              <a:rPr sz="2400" spc="55" dirty="0">
                <a:latin typeface="Cambria"/>
                <a:cs typeface="Cambria"/>
              </a:rPr>
              <a:t>Rule</a:t>
            </a:r>
            <a:r>
              <a:rPr sz="2400" spc="345" dirty="0">
                <a:latin typeface="Cambria"/>
                <a:cs typeface="Cambria"/>
              </a:rPr>
              <a:t>  </a:t>
            </a:r>
            <a:r>
              <a:rPr sz="2400" dirty="0">
                <a:latin typeface="Cambria"/>
                <a:cs typeface="Cambria"/>
              </a:rPr>
              <a:t>2</a:t>
            </a:r>
            <a:r>
              <a:rPr sz="2400" spc="345" dirty="0">
                <a:latin typeface="Cambria"/>
                <a:cs typeface="Cambria"/>
              </a:rPr>
              <a:t>  </a:t>
            </a:r>
            <a:r>
              <a:rPr sz="2400" spc="50" dirty="0">
                <a:latin typeface="Cambria"/>
                <a:cs typeface="Cambria"/>
              </a:rPr>
              <a:t>of</a:t>
            </a:r>
            <a:r>
              <a:rPr sz="2400" spc="345" dirty="0">
                <a:latin typeface="Cambria"/>
                <a:cs typeface="Cambria"/>
              </a:rPr>
              <a:t>  </a:t>
            </a:r>
            <a:r>
              <a:rPr sz="2400" spc="55" dirty="0">
                <a:latin typeface="Cambria"/>
                <a:cs typeface="Cambria"/>
              </a:rPr>
              <a:t>Chapter</a:t>
            </a:r>
            <a:r>
              <a:rPr sz="2400" spc="355" dirty="0">
                <a:latin typeface="Cambria"/>
                <a:cs typeface="Cambria"/>
              </a:rPr>
              <a:t>  </a:t>
            </a:r>
            <a:r>
              <a:rPr sz="2400" dirty="0">
                <a:latin typeface="Cambria"/>
                <a:cs typeface="Cambria"/>
              </a:rPr>
              <a:t>III</a:t>
            </a:r>
            <a:r>
              <a:rPr sz="2400" spc="350" dirty="0">
                <a:latin typeface="Cambria"/>
                <a:cs typeface="Cambria"/>
              </a:rPr>
              <a:t>  </a:t>
            </a:r>
            <a:r>
              <a:rPr sz="2400" spc="50" dirty="0">
                <a:latin typeface="Cambria"/>
                <a:cs typeface="Cambria"/>
              </a:rPr>
              <a:t>of</a:t>
            </a:r>
            <a:r>
              <a:rPr sz="2400" spc="340" dirty="0">
                <a:latin typeface="Cambria"/>
                <a:cs typeface="Cambria"/>
              </a:rPr>
              <a:t>  </a:t>
            </a:r>
            <a:r>
              <a:rPr sz="2400" dirty="0">
                <a:latin typeface="Cambria"/>
                <a:cs typeface="Cambria"/>
              </a:rPr>
              <a:t>part</a:t>
            </a:r>
            <a:r>
              <a:rPr sz="2400" spc="350" dirty="0">
                <a:latin typeface="Cambria"/>
                <a:cs typeface="Cambria"/>
              </a:rPr>
              <a:t>  </a:t>
            </a:r>
            <a:r>
              <a:rPr sz="2400" spc="155" dirty="0">
                <a:latin typeface="Cambria"/>
                <a:cs typeface="Cambria"/>
              </a:rPr>
              <a:t>IV</a:t>
            </a:r>
            <a:r>
              <a:rPr sz="2400" spc="345" dirty="0">
                <a:latin typeface="Cambria"/>
                <a:cs typeface="Cambria"/>
              </a:rPr>
              <a:t>  </a:t>
            </a:r>
            <a:r>
              <a:rPr sz="2400" spc="-50" dirty="0">
                <a:latin typeface="Cambria"/>
                <a:cs typeface="Cambria"/>
              </a:rPr>
              <a:t>– </a:t>
            </a:r>
            <a:r>
              <a:rPr sz="2400" spc="80" dirty="0">
                <a:latin typeface="Cambria"/>
                <a:cs typeface="Cambria"/>
              </a:rPr>
              <a:t>“Conditions</a:t>
            </a:r>
            <a:r>
              <a:rPr sz="2400" spc="90" dirty="0">
                <a:latin typeface="Cambria"/>
                <a:cs typeface="Cambria"/>
              </a:rPr>
              <a:t>  </a:t>
            </a:r>
            <a:r>
              <a:rPr sz="2400" dirty="0">
                <a:latin typeface="Cambria"/>
                <a:cs typeface="Cambria"/>
              </a:rPr>
              <a:t>for</a:t>
            </a:r>
            <a:r>
              <a:rPr sz="2400" spc="110" dirty="0">
                <a:latin typeface="Cambria"/>
                <a:cs typeface="Cambria"/>
              </a:rPr>
              <a:t>  </a:t>
            </a:r>
            <a:r>
              <a:rPr sz="2400" spc="55" dirty="0">
                <a:latin typeface="Cambria"/>
                <a:cs typeface="Cambria"/>
              </a:rPr>
              <a:t>Right</a:t>
            </a:r>
            <a:r>
              <a:rPr sz="2400" spc="90" dirty="0">
                <a:latin typeface="Cambria"/>
                <a:cs typeface="Cambria"/>
              </a:rPr>
              <a:t>  </a:t>
            </a:r>
            <a:r>
              <a:rPr sz="2400" dirty="0">
                <a:latin typeface="Cambria"/>
                <a:cs typeface="Cambria"/>
              </a:rPr>
              <a:t>to</a:t>
            </a:r>
            <a:r>
              <a:rPr sz="2400" spc="105" dirty="0">
                <a:latin typeface="Cambria"/>
                <a:cs typeface="Cambria"/>
              </a:rPr>
              <a:t>  </a:t>
            </a:r>
            <a:r>
              <a:rPr sz="2400" dirty="0">
                <a:latin typeface="Cambria"/>
                <a:cs typeface="Cambria"/>
              </a:rPr>
              <a:t>Practice”</a:t>
            </a:r>
            <a:r>
              <a:rPr sz="2400" spc="105" dirty="0">
                <a:latin typeface="Cambria"/>
                <a:cs typeface="Cambria"/>
              </a:rPr>
              <a:t>  </a:t>
            </a:r>
            <a:r>
              <a:rPr sz="2400" spc="50" dirty="0">
                <a:latin typeface="Cambria"/>
                <a:cs typeface="Cambria"/>
              </a:rPr>
              <a:t>of</a:t>
            </a:r>
            <a:r>
              <a:rPr sz="2400" spc="85" dirty="0">
                <a:latin typeface="Cambria"/>
                <a:cs typeface="Cambria"/>
              </a:rPr>
              <a:t>  </a:t>
            </a:r>
            <a:r>
              <a:rPr sz="2400" spc="90" dirty="0">
                <a:latin typeface="Cambria"/>
                <a:cs typeface="Cambria"/>
              </a:rPr>
              <a:t>Advocacy</a:t>
            </a:r>
            <a:r>
              <a:rPr sz="2400" spc="105" dirty="0">
                <a:latin typeface="Cambria"/>
                <a:cs typeface="Cambria"/>
              </a:rPr>
              <a:t>  </a:t>
            </a:r>
            <a:r>
              <a:rPr sz="2400" spc="80" dirty="0">
                <a:latin typeface="Cambria"/>
                <a:cs typeface="Cambria"/>
              </a:rPr>
              <a:t>Act </a:t>
            </a:r>
            <a:r>
              <a:rPr sz="2400" spc="-10" dirty="0">
                <a:latin typeface="Cambria"/>
                <a:cs typeface="Cambria"/>
              </a:rPr>
              <a:t>restricts.</a:t>
            </a:r>
            <a:endParaRPr sz="2400">
              <a:latin typeface="Cambria"/>
              <a:cs typeface="Cambria"/>
            </a:endParaRPr>
          </a:p>
          <a:p>
            <a:pPr marL="408305" indent="-395605" algn="just">
              <a:lnSpc>
                <a:spcPct val="100000"/>
              </a:lnSpc>
              <a:spcBef>
                <a:spcPts val="885"/>
              </a:spcBef>
              <a:buClr>
                <a:srgbClr val="FD8537"/>
              </a:buClr>
              <a:buSzPct val="68750"/>
              <a:buFont typeface="Wingdings"/>
              <a:buChar char=""/>
              <a:tabLst>
                <a:tab pos="408305" algn="l"/>
              </a:tabLst>
            </a:pPr>
            <a:r>
              <a:rPr sz="2400" dirty="0">
                <a:latin typeface="Cambria"/>
                <a:cs typeface="Cambria"/>
              </a:rPr>
              <a:t>Engineer</a:t>
            </a:r>
            <a:r>
              <a:rPr sz="2400" spc="16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–</a:t>
            </a:r>
            <a:r>
              <a:rPr sz="2400" spc="165" dirty="0">
                <a:latin typeface="Cambria"/>
                <a:cs typeface="Cambria"/>
              </a:rPr>
              <a:t> </a:t>
            </a:r>
            <a:r>
              <a:rPr sz="2400" spc="185" dirty="0">
                <a:latin typeface="Cambria"/>
                <a:cs typeface="Cambria"/>
              </a:rPr>
              <a:t>No</a:t>
            </a:r>
            <a:r>
              <a:rPr sz="2400" spc="175" dirty="0">
                <a:latin typeface="Cambria"/>
                <a:cs typeface="Cambria"/>
              </a:rPr>
              <a:t> </a:t>
            </a:r>
            <a:r>
              <a:rPr sz="2400" spc="-10" dirty="0">
                <a:latin typeface="Cambria"/>
                <a:cs typeface="Cambria"/>
              </a:rPr>
              <a:t>restrictions.</a:t>
            </a:r>
            <a:endParaRPr sz="2400">
              <a:latin typeface="Cambria"/>
              <a:cs typeface="Cambria"/>
            </a:endParaRPr>
          </a:p>
          <a:p>
            <a:pPr marL="408305" indent="-395605" algn="just">
              <a:lnSpc>
                <a:spcPct val="100000"/>
              </a:lnSpc>
              <a:spcBef>
                <a:spcPts val="915"/>
              </a:spcBef>
              <a:buClr>
                <a:srgbClr val="FD8537"/>
              </a:buClr>
              <a:buSzPct val="68750"/>
              <a:buFont typeface="Wingdings"/>
              <a:buChar char=""/>
              <a:tabLst>
                <a:tab pos="408305" algn="l"/>
              </a:tabLst>
            </a:pPr>
            <a:r>
              <a:rPr sz="2400" dirty="0">
                <a:latin typeface="Cambria"/>
                <a:cs typeface="Cambria"/>
              </a:rPr>
              <a:t>Architect</a:t>
            </a:r>
            <a:r>
              <a:rPr sz="2400" spc="17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–</a:t>
            </a:r>
            <a:r>
              <a:rPr sz="2400" spc="175" dirty="0">
                <a:latin typeface="Cambria"/>
                <a:cs typeface="Cambria"/>
              </a:rPr>
              <a:t> </a:t>
            </a:r>
            <a:r>
              <a:rPr sz="2400" spc="185" dirty="0">
                <a:latin typeface="Cambria"/>
                <a:cs typeface="Cambria"/>
              </a:rPr>
              <a:t>No </a:t>
            </a:r>
            <a:r>
              <a:rPr sz="2400" spc="-10" dirty="0">
                <a:latin typeface="Cambria"/>
                <a:cs typeface="Cambria"/>
              </a:rPr>
              <a:t>restrictions.</a:t>
            </a:r>
            <a:endParaRPr sz="2400">
              <a:latin typeface="Cambria"/>
              <a:cs typeface="Cambria"/>
            </a:endParaRPr>
          </a:p>
          <a:p>
            <a:pPr marL="408305" indent="-395605" algn="just">
              <a:lnSpc>
                <a:spcPts val="2735"/>
              </a:lnSpc>
              <a:spcBef>
                <a:spcPts val="910"/>
              </a:spcBef>
              <a:buClr>
                <a:srgbClr val="FD8537"/>
              </a:buClr>
              <a:buSzPct val="68750"/>
              <a:buFont typeface="Wingdings"/>
              <a:buChar char=""/>
              <a:tabLst>
                <a:tab pos="408305" algn="l"/>
              </a:tabLst>
            </a:pPr>
            <a:r>
              <a:rPr sz="2400" spc="75" dirty="0">
                <a:latin typeface="Cambria"/>
                <a:cs typeface="Cambria"/>
              </a:rPr>
              <a:t>Actuary</a:t>
            </a:r>
            <a:r>
              <a:rPr sz="2400" spc="315" dirty="0">
                <a:latin typeface="Cambria"/>
                <a:cs typeface="Cambria"/>
              </a:rPr>
              <a:t>  </a:t>
            </a:r>
            <a:r>
              <a:rPr sz="2400" dirty="0">
                <a:latin typeface="Cambria"/>
                <a:cs typeface="Cambria"/>
              </a:rPr>
              <a:t>-</a:t>
            </a:r>
            <a:r>
              <a:rPr sz="2400" spc="315" dirty="0">
                <a:latin typeface="Cambria"/>
                <a:cs typeface="Cambria"/>
              </a:rPr>
              <a:t>  </a:t>
            </a:r>
            <a:r>
              <a:rPr sz="2400" dirty="0">
                <a:latin typeface="Cambria"/>
                <a:cs typeface="Cambria"/>
              </a:rPr>
              <a:t>Pare</a:t>
            </a:r>
            <a:r>
              <a:rPr sz="2400" spc="315" dirty="0">
                <a:latin typeface="Cambria"/>
                <a:cs typeface="Cambria"/>
              </a:rPr>
              <a:t>  </a:t>
            </a:r>
            <a:r>
              <a:rPr sz="2400" dirty="0">
                <a:latin typeface="Cambria"/>
                <a:cs typeface="Cambria"/>
              </a:rPr>
              <a:t>3</a:t>
            </a:r>
            <a:r>
              <a:rPr sz="2400" spc="315" dirty="0">
                <a:latin typeface="Cambria"/>
                <a:cs typeface="Cambria"/>
              </a:rPr>
              <a:t>  </a:t>
            </a:r>
            <a:r>
              <a:rPr sz="2400" spc="50" dirty="0">
                <a:latin typeface="Cambria"/>
                <a:cs typeface="Cambria"/>
              </a:rPr>
              <a:t>of</a:t>
            </a:r>
            <a:r>
              <a:rPr sz="2400" spc="300" dirty="0">
                <a:latin typeface="Cambria"/>
                <a:cs typeface="Cambria"/>
              </a:rPr>
              <a:t>  </a:t>
            </a:r>
            <a:r>
              <a:rPr sz="2400" dirty="0">
                <a:latin typeface="Cambria"/>
                <a:cs typeface="Cambria"/>
              </a:rPr>
              <a:t>Part</a:t>
            </a:r>
            <a:r>
              <a:rPr sz="2400" spc="325" dirty="0">
                <a:latin typeface="Cambria"/>
                <a:cs typeface="Cambria"/>
              </a:rPr>
              <a:t>  </a:t>
            </a:r>
            <a:r>
              <a:rPr sz="2400" dirty="0">
                <a:latin typeface="Cambria"/>
                <a:cs typeface="Cambria"/>
              </a:rPr>
              <a:t>1</a:t>
            </a:r>
            <a:r>
              <a:rPr sz="2400" spc="315" dirty="0">
                <a:latin typeface="Cambria"/>
                <a:cs typeface="Cambria"/>
              </a:rPr>
              <a:t>  </a:t>
            </a:r>
            <a:r>
              <a:rPr sz="2400" spc="55" dirty="0">
                <a:latin typeface="Cambria"/>
                <a:cs typeface="Cambria"/>
              </a:rPr>
              <a:t>of</a:t>
            </a:r>
            <a:r>
              <a:rPr sz="2400" spc="310" dirty="0">
                <a:latin typeface="Cambria"/>
                <a:cs typeface="Cambria"/>
              </a:rPr>
              <a:t>  </a:t>
            </a:r>
            <a:r>
              <a:rPr sz="2400" dirty="0">
                <a:latin typeface="Cambria"/>
                <a:cs typeface="Cambria"/>
              </a:rPr>
              <a:t>Schedule</a:t>
            </a:r>
            <a:r>
              <a:rPr sz="2400" spc="330" dirty="0">
                <a:latin typeface="Cambria"/>
                <a:cs typeface="Cambria"/>
              </a:rPr>
              <a:t>  </a:t>
            </a:r>
            <a:r>
              <a:rPr sz="2400" spc="-10" dirty="0">
                <a:latin typeface="Cambria"/>
                <a:cs typeface="Cambria"/>
              </a:rPr>
              <a:t>restricts</a:t>
            </a:r>
            <a:endParaRPr sz="2400">
              <a:latin typeface="Cambria"/>
              <a:cs typeface="Cambria"/>
            </a:endParaRPr>
          </a:p>
          <a:p>
            <a:pPr marL="408305" algn="just">
              <a:lnSpc>
                <a:spcPts val="2735"/>
              </a:lnSpc>
            </a:pPr>
            <a:r>
              <a:rPr sz="2400" dirty="0">
                <a:latin typeface="Cambria"/>
                <a:cs typeface="Cambria"/>
              </a:rPr>
              <a:t>practicing</a:t>
            </a:r>
            <a:r>
              <a:rPr sz="2400" spc="315" dirty="0">
                <a:latin typeface="Cambria"/>
                <a:cs typeface="Cambria"/>
              </a:rPr>
              <a:t> </a:t>
            </a:r>
            <a:r>
              <a:rPr sz="2400" spc="-10" dirty="0">
                <a:latin typeface="Cambria"/>
                <a:cs typeface="Cambria"/>
              </a:rPr>
              <a:t>actuary.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3670">
              <a:lnSpc>
                <a:spcPct val="100000"/>
              </a:lnSpc>
              <a:spcBef>
                <a:spcPts val="95"/>
              </a:spcBef>
            </a:pPr>
            <a:r>
              <a:rPr sz="3200" cap="small" dirty="0"/>
              <a:t>Current</a:t>
            </a:r>
            <a:r>
              <a:rPr sz="3200" cap="small" spc="80" dirty="0"/>
              <a:t> </a:t>
            </a:r>
            <a:r>
              <a:rPr sz="3200" cap="small" spc="-40" dirty="0"/>
              <a:t>Position</a:t>
            </a:r>
            <a:endParaRPr sz="32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0168" y="1320966"/>
            <a:ext cx="6093460" cy="4843145"/>
          </a:xfrm>
          <a:prstGeom prst="rect">
            <a:avLst/>
          </a:prstGeom>
        </p:spPr>
        <p:txBody>
          <a:bodyPr vert="horz" wrap="square" lIns="0" tIns="127635" rIns="0" bIns="0" rtlCol="0">
            <a:spAutoFit/>
          </a:bodyPr>
          <a:lstStyle/>
          <a:p>
            <a:pPr marL="408305" indent="-395605">
              <a:lnSpc>
                <a:spcPct val="100000"/>
              </a:lnSpc>
              <a:spcBef>
                <a:spcPts val="1005"/>
              </a:spcBef>
              <a:buClr>
                <a:srgbClr val="FD8537"/>
              </a:buClr>
              <a:buSzPct val="68750"/>
              <a:buFont typeface="Wingdings"/>
              <a:buChar char=""/>
              <a:tabLst>
                <a:tab pos="408305" algn="l"/>
              </a:tabLst>
            </a:pPr>
            <a:r>
              <a:rPr sz="2400" spc="-10" dirty="0">
                <a:latin typeface="Cambria"/>
                <a:cs typeface="Cambria"/>
              </a:rPr>
              <a:t>Registration</a:t>
            </a:r>
            <a:endParaRPr sz="2400">
              <a:latin typeface="Cambria"/>
              <a:cs typeface="Cambria"/>
            </a:endParaRPr>
          </a:p>
          <a:p>
            <a:pPr marL="408305" indent="-395605">
              <a:lnSpc>
                <a:spcPct val="100000"/>
              </a:lnSpc>
              <a:spcBef>
                <a:spcPts val="915"/>
              </a:spcBef>
              <a:buClr>
                <a:srgbClr val="FD8537"/>
              </a:buClr>
              <a:buSzPct val="68750"/>
              <a:buFont typeface="Wingdings"/>
              <a:buChar char=""/>
              <a:tabLst>
                <a:tab pos="408305" algn="l"/>
              </a:tabLst>
            </a:pPr>
            <a:r>
              <a:rPr sz="2400" spc="85" dirty="0">
                <a:latin typeface="Cambria"/>
                <a:cs typeface="Cambria"/>
              </a:rPr>
              <a:t>Name</a:t>
            </a:r>
            <a:endParaRPr sz="2400">
              <a:latin typeface="Cambria"/>
              <a:cs typeface="Cambria"/>
            </a:endParaRPr>
          </a:p>
          <a:p>
            <a:pPr marL="408305" indent="-395605">
              <a:lnSpc>
                <a:spcPct val="100000"/>
              </a:lnSpc>
              <a:spcBef>
                <a:spcPts val="915"/>
              </a:spcBef>
              <a:buClr>
                <a:srgbClr val="FD8537"/>
              </a:buClr>
              <a:buSzPct val="68750"/>
              <a:buFont typeface="Wingdings"/>
              <a:buChar char=""/>
              <a:tabLst>
                <a:tab pos="408305" algn="l"/>
              </a:tabLst>
            </a:pPr>
            <a:r>
              <a:rPr sz="2400" spc="140" dirty="0">
                <a:latin typeface="Cambria"/>
                <a:cs typeface="Cambria"/>
              </a:rPr>
              <a:t>FRN</a:t>
            </a:r>
            <a:endParaRPr sz="2400">
              <a:latin typeface="Cambria"/>
              <a:cs typeface="Cambria"/>
            </a:endParaRPr>
          </a:p>
          <a:p>
            <a:pPr marL="408305" indent="-395605">
              <a:lnSpc>
                <a:spcPct val="100000"/>
              </a:lnSpc>
              <a:spcBef>
                <a:spcPts val="910"/>
              </a:spcBef>
              <a:buClr>
                <a:srgbClr val="FD8537"/>
              </a:buClr>
              <a:buSzPct val="68750"/>
              <a:buFont typeface="Wingdings"/>
              <a:buChar char=""/>
              <a:tabLst>
                <a:tab pos="408305" algn="l"/>
              </a:tabLst>
            </a:pPr>
            <a:r>
              <a:rPr sz="2400" dirty="0">
                <a:latin typeface="Cambria"/>
                <a:cs typeface="Cambria"/>
              </a:rPr>
              <a:t>Corporate</a:t>
            </a:r>
            <a:r>
              <a:rPr sz="2400" spc="31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Statutory</a:t>
            </a:r>
            <a:r>
              <a:rPr sz="2400" spc="385" dirty="0">
                <a:latin typeface="Cambria"/>
                <a:cs typeface="Cambria"/>
              </a:rPr>
              <a:t> </a:t>
            </a:r>
            <a:r>
              <a:rPr sz="2400" spc="105" dirty="0">
                <a:latin typeface="Cambria"/>
                <a:cs typeface="Cambria"/>
              </a:rPr>
              <a:t>Audit</a:t>
            </a:r>
            <a:endParaRPr sz="2400">
              <a:latin typeface="Cambria"/>
              <a:cs typeface="Cambria"/>
            </a:endParaRPr>
          </a:p>
          <a:p>
            <a:pPr marL="408305" indent="-395605">
              <a:lnSpc>
                <a:spcPct val="100000"/>
              </a:lnSpc>
              <a:spcBef>
                <a:spcPts val="915"/>
              </a:spcBef>
              <a:buClr>
                <a:srgbClr val="FD8537"/>
              </a:buClr>
              <a:buSzPct val="68750"/>
              <a:buFont typeface="Wingdings"/>
              <a:buChar char=""/>
              <a:tabLst>
                <a:tab pos="408305" algn="l"/>
              </a:tabLst>
            </a:pPr>
            <a:r>
              <a:rPr sz="2400" spc="45" dirty="0">
                <a:latin typeface="Cambria"/>
                <a:cs typeface="Cambria"/>
              </a:rPr>
              <a:t>Majority</a:t>
            </a:r>
            <a:r>
              <a:rPr sz="2400" spc="60" dirty="0">
                <a:latin typeface="Cambria"/>
                <a:cs typeface="Cambria"/>
              </a:rPr>
              <a:t> </a:t>
            </a:r>
            <a:r>
              <a:rPr sz="2400" spc="45" dirty="0">
                <a:latin typeface="Cambria"/>
                <a:cs typeface="Cambria"/>
              </a:rPr>
              <a:t>Calculation</a:t>
            </a:r>
            <a:endParaRPr sz="2400">
              <a:latin typeface="Cambria"/>
              <a:cs typeface="Cambria"/>
            </a:endParaRPr>
          </a:p>
          <a:p>
            <a:pPr marL="408305" indent="-395605">
              <a:lnSpc>
                <a:spcPct val="100000"/>
              </a:lnSpc>
              <a:spcBef>
                <a:spcPts val="915"/>
              </a:spcBef>
              <a:buClr>
                <a:srgbClr val="FD8537"/>
              </a:buClr>
              <a:buSzPct val="68750"/>
              <a:buFont typeface="Wingdings"/>
              <a:buChar char=""/>
              <a:tabLst>
                <a:tab pos="408305" algn="l"/>
              </a:tabLst>
            </a:pPr>
            <a:r>
              <a:rPr sz="2400" spc="55" dirty="0">
                <a:latin typeface="Cambria"/>
                <a:cs typeface="Cambria"/>
              </a:rPr>
              <a:t>Other</a:t>
            </a:r>
            <a:r>
              <a:rPr sz="2400" spc="16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Attest</a:t>
            </a:r>
            <a:r>
              <a:rPr sz="2400" spc="155" dirty="0">
                <a:latin typeface="Cambria"/>
                <a:cs typeface="Cambria"/>
              </a:rPr>
              <a:t> </a:t>
            </a:r>
            <a:r>
              <a:rPr sz="2400" spc="-10" dirty="0">
                <a:latin typeface="Cambria"/>
                <a:cs typeface="Cambria"/>
              </a:rPr>
              <a:t>Functions</a:t>
            </a:r>
            <a:endParaRPr sz="2400">
              <a:latin typeface="Cambria"/>
              <a:cs typeface="Cambria"/>
            </a:endParaRPr>
          </a:p>
          <a:p>
            <a:pPr marL="408305" indent="-395605">
              <a:lnSpc>
                <a:spcPct val="100000"/>
              </a:lnSpc>
              <a:spcBef>
                <a:spcPts val="915"/>
              </a:spcBef>
              <a:buClr>
                <a:srgbClr val="FD8537"/>
              </a:buClr>
              <a:buSzPct val="68750"/>
              <a:buFont typeface="Wingdings"/>
              <a:buChar char=""/>
              <a:tabLst>
                <a:tab pos="408305" algn="l"/>
              </a:tabLst>
            </a:pPr>
            <a:r>
              <a:rPr sz="2400" dirty="0">
                <a:latin typeface="Cambria"/>
                <a:cs typeface="Cambria"/>
              </a:rPr>
              <a:t>Verification</a:t>
            </a:r>
            <a:r>
              <a:rPr sz="2400" spc="210" dirty="0">
                <a:latin typeface="Cambria"/>
                <a:cs typeface="Cambria"/>
              </a:rPr>
              <a:t> </a:t>
            </a:r>
            <a:r>
              <a:rPr sz="2400" spc="55" dirty="0">
                <a:latin typeface="Cambria"/>
                <a:cs typeface="Cambria"/>
              </a:rPr>
              <a:t>of</a:t>
            </a:r>
            <a:r>
              <a:rPr sz="2400" spc="19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non</a:t>
            </a:r>
            <a:r>
              <a:rPr sz="2400" spc="204" dirty="0">
                <a:latin typeface="Cambria"/>
                <a:cs typeface="Cambria"/>
              </a:rPr>
              <a:t> </a:t>
            </a:r>
            <a:r>
              <a:rPr sz="2400" spc="195" dirty="0">
                <a:latin typeface="Cambria"/>
                <a:cs typeface="Cambria"/>
              </a:rPr>
              <a:t>ICAI</a:t>
            </a:r>
            <a:r>
              <a:rPr sz="2400" spc="19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member</a:t>
            </a:r>
            <a:r>
              <a:rPr sz="2400" spc="254" dirty="0">
                <a:latin typeface="Cambria"/>
                <a:cs typeface="Cambria"/>
              </a:rPr>
              <a:t> </a:t>
            </a:r>
            <a:r>
              <a:rPr sz="2400" spc="-10" dirty="0">
                <a:latin typeface="Cambria"/>
                <a:cs typeface="Cambria"/>
              </a:rPr>
              <a:t>partners</a:t>
            </a:r>
            <a:endParaRPr sz="2400">
              <a:latin typeface="Cambria"/>
              <a:cs typeface="Cambria"/>
            </a:endParaRPr>
          </a:p>
          <a:p>
            <a:pPr marL="408305" indent="-395605">
              <a:lnSpc>
                <a:spcPct val="100000"/>
              </a:lnSpc>
              <a:spcBef>
                <a:spcPts val="915"/>
              </a:spcBef>
              <a:buClr>
                <a:srgbClr val="FD8537"/>
              </a:buClr>
              <a:buSzPct val="68750"/>
              <a:buFont typeface="Wingdings"/>
              <a:buChar char=""/>
              <a:tabLst>
                <a:tab pos="408305" algn="l"/>
              </a:tabLst>
            </a:pPr>
            <a:r>
              <a:rPr sz="2400" dirty="0">
                <a:latin typeface="Cambria"/>
                <a:cs typeface="Cambria"/>
              </a:rPr>
              <a:t>Permissible</a:t>
            </a:r>
            <a:r>
              <a:rPr sz="2400" spc="195" dirty="0">
                <a:latin typeface="Cambria"/>
                <a:cs typeface="Cambria"/>
              </a:rPr>
              <a:t> </a:t>
            </a:r>
            <a:r>
              <a:rPr sz="2400" spc="-10" dirty="0">
                <a:latin typeface="Cambria"/>
                <a:cs typeface="Cambria"/>
              </a:rPr>
              <a:t>Constitution</a:t>
            </a:r>
            <a:endParaRPr sz="2400">
              <a:latin typeface="Cambria"/>
              <a:cs typeface="Cambria"/>
            </a:endParaRPr>
          </a:p>
          <a:p>
            <a:pPr marL="408305" indent="-395605">
              <a:lnSpc>
                <a:spcPct val="100000"/>
              </a:lnSpc>
              <a:spcBef>
                <a:spcPts val="910"/>
              </a:spcBef>
              <a:buClr>
                <a:srgbClr val="FD8537"/>
              </a:buClr>
              <a:buSzPct val="68750"/>
              <a:buFont typeface="Wingdings"/>
              <a:buChar char=""/>
              <a:tabLst>
                <a:tab pos="408305" algn="l"/>
              </a:tabLst>
            </a:pPr>
            <a:r>
              <a:rPr sz="2400" spc="295" dirty="0">
                <a:latin typeface="Cambria"/>
                <a:cs typeface="Cambria"/>
              </a:rPr>
              <a:t>CAG,</a:t>
            </a:r>
            <a:r>
              <a:rPr sz="2400" spc="70" dirty="0">
                <a:latin typeface="Cambria"/>
                <a:cs typeface="Cambria"/>
              </a:rPr>
              <a:t> </a:t>
            </a:r>
            <a:r>
              <a:rPr sz="2400" spc="140" dirty="0">
                <a:latin typeface="Cambria"/>
                <a:cs typeface="Cambria"/>
              </a:rPr>
              <a:t>MEF</a:t>
            </a:r>
            <a:r>
              <a:rPr sz="2400" spc="65" dirty="0">
                <a:latin typeface="Cambria"/>
                <a:cs typeface="Cambria"/>
              </a:rPr>
              <a:t> </a:t>
            </a:r>
            <a:r>
              <a:rPr sz="2400" spc="-10" dirty="0">
                <a:latin typeface="Cambria"/>
                <a:cs typeface="Cambria"/>
              </a:rPr>
              <a:t>Points</a:t>
            </a:r>
            <a:endParaRPr sz="2400">
              <a:latin typeface="Cambria"/>
              <a:cs typeface="Cambria"/>
            </a:endParaRPr>
          </a:p>
          <a:p>
            <a:pPr marL="408305" indent="-395605">
              <a:lnSpc>
                <a:spcPct val="100000"/>
              </a:lnSpc>
              <a:spcBef>
                <a:spcPts val="915"/>
              </a:spcBef>
              <a:buClr>
                <a:srgbClr val="FD8537"/>
              </a:buClr>
              <a:buSzPct val="68750"/>
              <a:buFont typeface="Wingdings"/>
              <a:buChar char=""/>
              <a:tabLst>
                <a:tab pos="408305" algn="l"/>
              </a:tabLst>
            </a:pPr>
            <a:r>
              <a:rPr sz="2400" spc="185" dirty="0">
                <a:latin typeface="Cambria"/>
                <a:cs typeface="Cambria"/>
              </a:rPr>
              <a:t>No</a:t>
            </a:r>
            <a:r>
              <a:rPr sz="2400" spc="80" dirty="0">
                <a:latin typeface="Cambria"/>
                <a:cs typeface="Cambria"/>
              </a:rPr>
              <a:t> </a:t>
            </a:r>
            <a:r>
              <a:rPr sz="2400" spc="135" dirty="0">
                <a:latin typeface="Cambria"/>
                <a:cs typeface="Cambria"/>
              </a:rPr>
              <a:t>Non</a:t>
            </a:r>
            <a:r>
              <a:rPr sz="2400" spc="75" dirty="0">
                <a:latin typeface="Cambria"/>
                <a:cs typeface="Cambria"/>
              </a:rPr>
              <a:t> </a:t>
            </a:r>
            <a:r>
              <a:rPr sz="2400" spc="250" dirty="0">
                <a:latin typeface="Cambria"/>
                <a:cs typeface="Cambria"/>
              </a:rPr>
              <a:t>COP</a:t>
            </a:r>
            <a:r>
              <a:rPr sz="2400" spc="70" dirty="0">
                <a:latin typeface="Cambria"/>
                <a:cs typeface="Cambria"/>
              </a:rPr>
              <a:t> </a:t>
            </a:r>
            <a:r>
              <a:rPr sz="2400" spc="-10" dirty="0">
                <a:latin typeface="Cambria"/>
                <a:cs typeface="Cambria"/>
              </a:rPr>
              <a:t>holder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3670">
              <a:lnSpc>
                <a:spcPct val="100000"/>
              </a:lnSpc>
              <a:spcBef>
                <a:spcPts val="95"/>
              </a:spcBef>
            </a:pPr>
            <a:r>
              <a:rPr sz="3200" cap="small" dirty="0"/>
              <a:t>Some</a:t>
            </a:r>
            <a:r>
              <a:rPr sz="3200" cap="small" spc="125" dirty="0"/>
              <a:t> </a:t>
            </a:r>
            <a:r>
              <a:rPr sz="3200" cap="small" dirty="0"/>
              <a:t>Practical</a:t>
            </a:r>
            <a:r>
              <a:rPr sz="3200" cap="small" spc="135" dirty="0"/>
              <a:t> </a:t>
            </a:r>
            <a:r>
              <a:rPr sz="3200" cap="small" spc="-50" dirty="0"/>
              <a:t>Issues</a:t>
            </a:r>
            <a:endParaRPr sz="32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421371" y="6434429"/>
            <a:ext cx="1085850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00" i="1" spc="-10" dirty="0">
                <a:latin typeface="Palatino Linotype"/>
                <a:cs typeface="Palatino Linotype"/>
              </a:rPr>
              <a:t>Cont’d…</a:t>
            </a:r>
            <a:endParaRPr sz="2200">
              <a:latin typeface="Palatino Linotype"/>
              <a:cs typeface="Palatino Linotype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21868" y="655396"/>
            <a:ext cx="4378960" cy="5454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cap="small" dirty="0"/>
              <a:t>CAG</a:t>
            </a:r>
            <a:r>
              <a:rPr cap="small" spc="114" dirty="0"/>
              <a:t> </a:t>
            </a:r>
            <a:r>
              <a:rPr cap="small" dirty="0"/>
              <a:t>Points</a:t>
            </a:r>
            <a:r>
              <a:rPr cap="small" spc="295" dirty="0"/>
              <a:t> </a:t>
            </a:r>
            <a:r>
              <a:rPr cap="small" spc="25" dirty="0"/>
              <a:t>Criteria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6655" y="1267967"/>
            <a:ext cx="7424928" cy="5205984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3592" y="1464055"/>
            <a:ext cx="4711065" cy="29787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8895">
              <a:lnSpc>
                <a:spcPct val="100000"/>
              </a:lnSpc>
              <a:spcBef>
                <a:spcPts val="105"/>
              </a:spcBef>
            </a:pPr>
            <a:r>
              <a:rPr sz="2200" b="1" i="1" u="sng" dirty="0">
                <a:solidFill>
                  <a:srgbClr val="FDB686"/>
                </a:solidFill>
                <a:uFill>
                  <a:solidFill>
                    <a:srgbClr val="FDB686"/>
                  </a:solidFill>
                </a:uFill>
                <a:latin typeface="Palatino Linotype"/>
                <a:cs typeface="Palatino Linotype"/>
              </a:rPr>
              <a:t>No</a:t>
            </a:r>
            <a:r>
              <a:rPr sz="2200" b="1" i="1" u="sng" spc="-35" dirty="0">
                <a:solidFill>
                  <a:srgbClr val="FDB686"/>
                </a:solidFill>
                <a:uFill>
                  <a:solidFill>
                    <a:srgbClr val="FDB686"/>
                  </a:solidFill>
                </a:uFill>
                <a:latin typeface="Palatino Linotype"/>
                <a:cs typeface="Palatino Linotype"/>
              </a:rPr>
              <a:t> </a:t>
            </a:r>
            <a:r>
              <a:rPr sz="2200" b="1" i="1" u="sng" dirty="0">
                <a:solidFill>
                  <a:srgbClr val="FDB686"/>
                </a:solidFill>
                <a:uFill>
                  <a:solidFill>
                    <a:srgbClr val="FDB686"/>
                  </a:solidFill>
                </a:uFill>
                <a:latin typeface="Palatino Linotype"/>
                <a:cs typeface="Palatino Linotype"/>
              </a:rPr>
              <a:t>points</a:t>
            </a:r>
            <a:r>
              <a:rPr sz="2200" b="1" i="1" u="sng" spc="-20" dirty="0">
                <a:solidFill>
                  <a:srgbClr val="FDB686"/>
                </a:solidFill>
                <a:uFill>
                  <a:solidFill>
                    <a:srgbClr val="FDB686"/>
                  </a:solidFill>
                </a:uFill>
                <a:latin typeface="Palatino Linotype"/>
                <a:cs typeface="Palatino Linotype"/>
              </a:rPr>
              <a:t> </a:t>
            </a:r>
            <a:r>
              <a:rPr sz="2200" b="1" i="1" u="sng" dirty="0">
                <a:solidFill>
                  <a:srgbClr val="FDB686"/>
                </a:solidFill>
                <a:uFill>
                  <a:solidFill>
                    <a:srgbClr val="FDB686"/>
                  </a:solidFill>
                </a:uFill>
                <a:latin typeface="Palatino Linotype"/>
                <a:cs typeface="Palatino Linotype"/>
              </a:rPr>
              <a:t>if </a:t>
            </a:r>
            <a:r>
              <a:rPr sz="2200" b="1" i="1" u="sng" spc="-50" dirty="0">
                <a:solidFill>
                  <a:srgbClr val="FDB686"/>
                </a:solidFill>
                <a:uFill>
                  <a:solidFill>
                    <a:srgbClr val="FDB686"/>
                  </a:solidFill>
                </a:uFill>
                <a:latin typeface="Palatino Linotype"/>
                <a:cs typeface="Palatino Linotype"/>
              </a:rPr>
              <a:t>-</a:t>
            </a:r>
            <a:endParaRPr sz="2200">
              <a:latin typeface="Palatino Linotype"/>
              <a:cs typeface="Palatino Linotype"/>
            </a:endParaRPr>
          </a:p>
          <a:p>
            <a:pPr marL="287020" indent="-274320">
              <a:lnSpc>
                <a:spcPct val="100000"/>
              </a:lnSpc>
              <a:spcBef>
                <a:spcPts val="1635"/>
              </a:spcBef>
              <a:buClr>
                <a:srgbClr val="FD8537"/>
              </a:buClr>
              <a:buFont typeface="Wingdings"/>
              <a:buChar char=""/>
              <a:tabLst>
                <a:tab pos="287020" algn="l"/>
              </a:tabLst>
            </a:pPr>
            <a:r>
              <a:rPr sz="1800" spc="270" dirty="0">
                <a:latin typeface="Cambria"/>
                <a:cs typeface="Cambria"/>
              </a:rPr>
              <a:t>A</a:t>
            </a:r>
            <a:r>
              <a:rPr sz="1800" spc="5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partner</a:t>
            </a:r>
            <a:r>
              <a:rPr sz="1800" spc="6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in</a:t>
            </a:r>
            <a:r>
              <a:rPr sz="1800" spc="7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other</a:t>
            </a:r>
            <a:r>
              <a:rPr sz="1800" spc="55" dirty="0">
                <a:latin typeface="Cambria"/>
                <a:cs typeface="Cambria"/>
              </a:rPr>
              <a:t> </a:t>
            </a:r>
            <a:r>
              <a:rPr sz="1800" spc="45" dirty="0">
                <a:latin typeface="Cambria"/>
                <a:cs typeface="Cambria"/>
              </a:rPr>
              <a:t>firms/LLPs</a:t>
            </a:r>
            <a:endParaRPr sz="1800">
              <a:latin typeface="Cambria"/>
              <a:cs typeface="Cambria"/>
            </a:endParaRPr>
          </a:p>
          <a:p>
            <a:pPr marL="286385" indent="-273685">
              <a:lnSpc>
                <a:spcPct val="100000"/>
              </a:lnSpc>
              <a:spcBef>
                <a:spcPts val="605"/>
              </a:spcBef>
              <a:buClr>
                <a:srgbClr val="FD8537"/>
              </a:buClr>
              <a:buFont typeface="Wingdings"/>
              <a:buChar char=""/>
              <a:tabLst>
                <a:tab pos="286385" algn="l"/>
              </a:tabLst>
            </a:pPr>
            <a:r>
              <a:rPr sz="1800" spc="50" dirty="0">
                <a:latin typeface="Cambria"/>
                <a:cs typeface="Cambria"/>
              </a:rPr>
              <a:t>Employed</a:t>
            </a:r>
            <a:r>
              <a:rPr sz="1800" spc="150" dirty="0">
                <a:latin typeface="Cambria"/>
                <a:cs typeface="Cambria"/>
              </a:rPr>
              <a:t> </a:t>
            </a:r>
            <a:r>
              <a:rPr sz="1800" spc="50" dirty="0">
                <a:latin typeface="Cambria"/>
                <a:cs typeface="Cambria"/>
              </a:rPr>
              <a:t>full</a:t>
            </a:r>
            <a:r>
              <a:rPr sz="1800" spc="11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time/part</a:t>
            </a:r>
            <a:r>
              <a:rPr sz="1800" spc="15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time</a:t>
            </a:r>
            <a:r>
              <a:rPr sz="1800" spc="140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elsewhere.</a:t>
            </a:r>
            <a:endParaRPr sz="1800">
              <a:latin typeface="Cambria"/>
              <a:cs typeface="Cambria"/>
            </a:endParaRPr>
          </a:p>
          <a:p>
            <a:pPr marL="286385" indent="-273685">
              <a:lnSpc>
                <a:spcPct val="100000"/>
              </a:lnSpc>
              <a:spcBef>
                <a:spcPts val="600"/>
              </a:spcBef>
              <a:buClr>
                <a:srgbClr val="FD8537"/>
              </a:buClr>
              <a:buFont typeface="Wingdings"/>
              <a:buChar char=""/>
              <a:tabLst>
                <a:tab pos="286385" algn="l"/>
              </a:tabLst>
            </a:pPr>
            <a:r>
              <a:rPr sz="1800" dirty="0">
                <a:latin typeface="Cambria"/>
                <a:cs typeface="Cambria"/>
              </a:rPr>
              <a:t>Practicing</a:t>
            </a:r>
            <a:r>
              <a:rPr sz="1800" spc="15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in</a:t>
            </a:r>
            <a:r>
              <a:rPr sz="1800" spc="114" dirty="0">
                <a:latin typeface="Cambria"/>
                <a:cs typeface="Cambria"/>
              </a:rPr>
              <a:t> </a:t>
            </a:r>
            <a:r>
              <a:rPr sz="1800" spc="55" dirty="0">
                <a:latin typeface="Cambria"/>
                <a:cs typeface="Cambria"/>
              </a:rPr>
              <a:t>own</a:t>
            </a:r>
            <a:r>
              <a:rPr sz="1800" spc="120" dirty="0">
                <a:latin typeface="Cambria"/>
                <a:cs typeface="Cambria"/>
              </a:rPr>
              <a:t> </a:t>
            </a:r>
            <a:r>
              <a:rPr sz="1800" spc="-20" dirty="0">
                <a:latin typeface="Cambria"/>
                <a:cs typeface="Cambria"/>
              </a:rPr>
              <a:t>name.</a:t>
            </a:r>
            <a:endParaRPr sz="1800">
              <a:latin typeface="Cambria"/>
              <a:cs typeface="Cambria"/>
            </a:endParaRPr>
          </a:p>
          <a:p>
            <a:pPr marL="287020" indent="-274320">
              <a:lnSpc>
                <a:spcPct val="100000"/>
              </a:lnSpc>
              <a:spcBef>
                <a:spcPts val="950"/>
              </a:spcBef>
              <a:buClr>
                <a:srgbClr val="FD8537"/>
              </a:buClr>
              <a:buFont typeface="Wingdings"/>
              <a:buChar char=""/>
              <a:tabLst>
                <a:tab pos="287020" algn="l"/>
              </a:tabLst>
            </a:pPr>
            <a:r>
              <a:rPr sz="1800" spc="45" dirty="0">
                <a:solidFill>
                  <a:srgbClr val="E75C00"/>
                </a:solidFill>
                <a:latin typeface="Cambria"/>
                <a:cs typeface="Cambria"/>
              </a:rPr>
              <a:t>Compensation</a:t>
            </a:r>
            <a:r>
              <a:rPr sz="1800" spc="150" dirty="0">
                <a:solidFill>
                  <a:srgbClr val="E75C00"/>
                </a:solidFill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is</a:t>
            </a:r>
            <a:r>
              <a:rPr sz="2000" spc="11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below</a:t>
            </a:r>
            <a:r>
              <a:rPr sz="2000" spc="11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the</a:t>
            </a:r>
            <a:r>
              <a:rPr sz="2000" spc="95" dirty="0">
                <a:latin typeface="Cambria"/>
                <a:cs typeface="Cambria"/>
              </a:rPr>
              <a:t> </a:t>
            </a:r>
            <a:r>
              <a:rPr sz="2000" spc="35" dirty="0">
                <a:latin typeface="Cambria"/>
                <a:cs typeface="Cambria"/>
              </a:rPr>
              <a:t>minimum:</a:t>
            </a:r>
            <a:endParaRPr sz="2000">
              <a:latin typeface="Cambria"/>
              <a:cs typeface="Cambria"/>
            </a:endParaRPr>
          </a:p>
          <a:p>
            <a:pPr marL="652145" lvl="1" indent="-273685">
              <a:lnSpc>
                <a:spcPct val="100000"/>
              </a:lnSpc>
              <a:spcBef>
                <a:spcPts val="815"/>
              </a:spcBef>
              <a:buClr>
                <a:srgbClr val="FD8537"/>
              </a:buClr>
              <a:buFont typeface="Wingdings"/>
              <a:buChar char=""/>
              <a:tabLst>
                <a:tab pos="652145" algn="l"/>
              </a:tabLst>
            </a:pPr>
            <a:r>
              <a:rPr sz="1500" spc="160" dirty="0">
                <a:latin typeface="Cambria"/>
                <a:cs typeface="Cambria"/>
              </a:rPr>
              <a:t>FCA</a:t>
            </a:r>
            <a:r>
              <a:rPr sz="1500" spc="15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Partner</a:t>
            </a:r>
            <a:r>
              <a:rPr sz="1500" spc="-30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-</a:t>
            </a:r>
            <a:r>
              <a:rPr sz="1500" spc="45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Rs.</a:t>
            </a:r>
            <a:r>
              <a:rPr sz="1500" spc="50" dirty="0">
                <a:latin typeface="Cambria"/>
                <a:cs typeface="Cambria"/>
              </a:rPr>
              <a:t> </a:t>
            </a:r>
            <a:r>
              <a:rPr sz="1500" spc="-25" dirty="0">
                <a:latin typeface="Cambria"/>
                <a:cs typeface="Cambria"/>
              </a:rPr>
              <a:t>4.50</a:t>
            </a:r>
            <a:r>
              <a:rPr sz="1500" spc="5" dirty="0">
                <a:latin typeface="Cambria"/>
                <a:cs typeface="Cambria"/>
              </a:rPr>
              <a:t> </a:t>
            </a:r>
            <a:r>
              <a:rPr sz="1500" spc="60" dirty="0">
                <a:latin typeface="Cambria"/>
                <a:cs typeface="Cambria"/>
              </a:rPr>
              <a:t>lakh/</a:t>
            </a:r>
            <a:r>
              <a:rPr sz="1500" spc="20" dirty="0">
                <a:latin typeface="Cambria"/>
                <a:cs typeface="Cambria"/>
              </a:rPr>
              <a:t> </a:t>
            </a:r>
            <a:r>
              <a:rPr sz="1500" spc="-25" dirty="0">
                <a:latin typeface="Cambria"/>
                <a:cs typeface="Cambria"/>
              </a:rPr>
              <a:t>2.70</a:t>
            </a:r>
            <a:r>
              <a:rPr sz="1500" dirty="0">
                <a:latin typeface="Cambria"/>
                <a:cs typeface="Cambria"/>
              </a:rPr>
              <a:t> </a:t>
            </a:r>
            <a:r>
              <a:rPr sz="1500" spc="-20" dirty="0">
                <a:latin typeface="Cambria"/>
                <a:cs typeface="Cambria"/>
              </a:rPr>
              <a:t>lakh</a:t>
            </a:r>
            <a:endParaRPr sz="1500">
              <a:latin typeface="Cambria"/>
              <a:cs typeface="Cambria"/>
            </a:endParaRPr>
          </a:p>
          <a:p>
            <a:pPr marL="652145" lvl="1" indent="-273685">
              <a:lnSpc>
                <a:spcPct val="100000"/>
              </a:lnSpc>
              <a:spcBef>
                <a:spcPts val="770"/>
              </a:spcBef>
              <a:buClr>
                <a:srgbClr val="FD8537"/>
              </a:buClr>
              <a:buFont typeface="Wingdings"/>
              <a:buChar char=""/>
              <a:tabLst>
                <a:tab pos="652145" algn="l"/>
              </a:tabLst>
            </a:pPr>
            <a:r>
              <a:rPr sz="1500" spc="225" dirty="0">
                <a:latin typeface="Cambria"/>
                <a:cs typeface="Cambria"/>
              </a:rPr>
              <a:t>ACA</a:t>
            </a:r>
            <a:r>
              <a:rPr sz="1500" spc="15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Partner</a:t>
            </a:r>
            <a:r>
              <a:rPr sz="1500" spc="-10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-</a:t>
            </a:r>
            <a:r>
              <a:rPr sz="1500" spc="40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Rs.</a:t>
            </a:r>
            <a:r>
              <a:rPr sz="1500" spc="50" dirty="0">
                <a:latin typeface="Cambria"/>
                <a:cs typeface="Cambria"/>
              </a:rPr>
              <a:t> </a:t>
            </a:r>
            <a:r>
              <a:rPr sz="1500" spc="-25" dirty="0">
                <a:latin typeface="Cambria"/>
                <a:cs typeface="Cambria"/>
              </a:rPr>
              <a:t>4.50</a:t>
            </a:r>
            <a:r>
              <a:rPr sz="1500" spc="5" dirty="0">
                <a:latin typeface="Cambria"/>
                <a:cs typeface="Cambria"/>
              </a:rPr>
              <a:t> </a:t>
            </a:r>
            <a:r>
              <a:rPr sz="1500" spc="60" dirty="0">
                <a:latin typeface="Cambria"/>
                <a:cs typeface="Cambria"/>
              </a:rPr>
              <a:t>lakh/</a:t>
            </a:r>
            <a:r>
              <a:rPr sz="1500" spc="20" dirty="0">
                <a:latin typeface="Cambria"/>
                <a:cs typeface="Cambria"/>
              </a:rPr>
              <a:t> </a:t>
            </a:r>
            <a:r>
              <a:rPr sz="1500" spc="-25" dirty="0">
                <a:latin typeface="Cambria"/>
                <a:cs typeface="Cambria"/>
              </a:rPr>
              <a:t>1.80</a:t>
            </a:r>
            <a:r>
              <a:rPr sz="1500" dirty="0">
                <a:latin typeface="Cambria"/>
                <a:cs typeface="Cambria"/>
              </a:rPr>
              <a:t> </a:t>
            </a:r>
            <a:r>
              <a:rPr sz="1500" spc="-20" dirty="0">
                <a:latin typeface="Cambria"/>
                <a:cs typeface="Cambria"/>
              </a:rPr>
              <a:t>lakh</a:t>
            </a:r>
            <a:endParaRPr sz="1500">
              <a:latin typeface="Cambria"/>
              <a:cs typeface="Cambria"/>
            </a:endParaRPr>
          </a:p>
          <a:p>
            <a:pPr marL="286385" indent="-273685">
              <a:lnSpc>
                <a:spcPct val="100000"/>
              </a:lnSpc>
              <a:spcBef>
                <a:spcPts val="590"/>
              </a:spcBef>
              <a:buClr>
                <a:srgbClr val="FD8537"/>
              </a:buClr>
              <a:buFont typeface="Wingdings"/>
              <a:buChar char=""/>
              <a:tabLst>
                <a:tab pos="286385" algn="l"/>
              </a:tabLst>
            </a:pPr>
            <a:r>
              <a:rPr sz="1800" spc="50" dirty="0">
                <a:latin typeface="Cambria"/>
                <a:cs typeface="Cambria"/>
              </a:rPr>
              <a:t>Individual</a:t>
            </a:r>
            <a:r>
              <a:rPr sz="1800" spc="10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share</a:t>
            </a:r>
            <a:r>
              <a:rPr sz="1800" spc="10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of</a:t>
            </a:r>
            <a:r>
              <a:rPr sz="1800" spc="12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compensation</a:t>
            </a:r>
            <a:r>
              <a:rPr sz="1800" spc="14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less</a:t>
            </a:r>
            <a:r>
              <a:rPr sz="1800" spc="95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than: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19657" y="4427123"/>
            <a:ext cx="1937385" cy="1341120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286385" indent="-273685">
              <a:lnSpc>
                <a:spcPct val="100000"/>
              </a:lnSpc>
              <a:spcBef>
                <a:spcPts val="894"/>
              </a:spcBef>
              <a:buClr>
                <a:srgbClr val="FD8537"/>
              </a:buClr>
              <a:buFont typeface="Wingdings"/>
              <a:buChar char=""/>
              <a:tabLst>
                <a:tab pos="286385" algn="l"/>
              </a:tabLst>
            </a:pPr>
            <a:r>
              <a:rPr sz="1500" dirty="0">
                <a:latin typeface="Cambria"/>
                <a:cs typeface="Cambria"/>
              </a:rPr>
              <a:t>Above</a:t>
            </a:r>
            <a:r>
              <a:rPr sz="1500" spc="145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14</a:t>
            </a:r>
            <a:r>
              <a:rPr sz="1500" spc="180" dirty="0">
                <a:latin typeface="Cambria"/>
                <a:cs typeface="Cambria"/>
              </a:rPr>
              <a:t> </a:t>
            </a:r>
            <a:r>
              <a:rPr sz="1500" spc="55" dirty="0">
                <a:latin typeface="Cambria"/>
                <a:cs typeface="Cambria"/>
              </a:rPr>
              <a:t>Partners</a:t>
            </a:r>
            <a:endParaRPr sz="1500">
              <a:latin typeface="Cambria"/>
              <a:cs typeface="Cambria"/>
            </a:endParaRPr>
          </a:p>
          <a:p>
            <a:pPr marL="286385" indent="-273685">
              <a:lnSpc>
                <a:spcPct val="100000"/>
              </a:lnSpc>
              <a:spcBef>
                <a:spcPts val="795"/>
              </a:spcBef>
              <a:buClr>
                <a:srgbClr val="FD8537"/>
              </a:buClr>
              <a:buFont typeface="Wingdings"/>
              <a:buChar char=""/>
              <a:tabLst>
                <a:tab pos="286385" algn="l"/>
              </a:tabLst>
            </a:pPr>
            <a:r>
              <a:rPr sz="1500" dirty="0">
                <a:latin typeface="Cambria"/>
                <a:cs typeface="Cambria"/>
              </a:rPr>
              <a:t>10</a:t>
            </a:r>
            <a:r>
              <a:rPr sz="1500" spc="95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to</a:t>
            </a:r>
            <a:r>
              <a:rPr sz="1500" spc="85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14</a:t>
            </a:r>
            <a:r>
              <a:rPr sz="1500" spc="95" dirty="0">
                <a:latin typeface="Cambria"/>
                <a:cs typeface="Cambria"/>
              </a:rPr>
              <a:t> </a:t>
            </a:r>
            <a:r>
              <a:rPr sz="1500" spc="55" dirty="0">
                <a:latin typeface="Cambria"/>
                <a:cs typeface="Cambria"/>
              </a:rPr>
              <a:t>Partners</a:t>
            </a:r>
            <a:endParaRPr sz="1500">
              <a:latin typeface="Cambria"/>
              <a:cs typeface="Cambria"/>
            </a:endParaRPr>
          </a:p>
          <a:p>
            <a:pPr marL="286385" indent="-273685">
              <a:lnSpc>
                <a:spcPct val="100000"/>
              </a:lnSpc>
              <a:spcBef>
                <a:spcPts val="765"/>
              </a:spcBef>
              <a:buClr>
                <a:srgbClr val="FD8537"/>
              </a:buClr>
              <a:buFont typeface="Wingdings"/>
              <a:buChar char=""/>
              <a:tabLst>
                <a:tab pos="286385" algn="l"/>
              </a:tabLst>
            </a:pPr>
            <a:r>
              <a:rPr sz="1500" dirty="0">
                <a:latin typeface="Cambria"/>
                <a:cs typeface="Cambria"/>
              </a:rPr>
              <a:t>5</a:t>
            </a:r>
            <a:r>
              <a:rPr sz="1500" spc="90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to</a:t>
            </a:r>
            <a:r>
              <a:rPr sz="1500" spc="85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9</a:t>
            </a:r>
            <a:r>
              <a:rPr sz="1500" spc="90" dirty="0">
                <a:latin typeface="Cambria"/>
                <a:cs typeface="Cambria"/>
              </a:rPr>
              <a:t> </a:t>
            </a:r>
            <a:r>
              <a:rPr sz="1500" spc="55" dirty="0">
                <a:latin typeface="Cambria"/>
                <a:cs typeface="Cambria"/>
              </a:rPr>
              <a:t>Partners</a:t>
            </a:r>
            <a:endParaRPr sz="1500">
              <a:latin typeface="Cambria"/>
              <a:cs typeface="Cambria"/>
            </a:endParaRPr>
          </a:p>
          <a:p>
            <a:pPr marL="286385" indent="-273685">
              <a:lnSpc>
                <a:spcPct val="100000"/>
              </a:lnSpc>
              <a:spcBef>
                <a:spcPts val="795"/>
              </a:spcBef>
              <a:buClr>
                <a:srgbClr val="FD8537"/>
              </a:buClr>
              <a:buFont typeface="Wingdings"/>
              <a:buChar char=""/>
              <a:tabLst>
                <a:tab pos="286385" algn="l"/>
              </a:tabLst>
            </a:pPr>
            <a:r>
              <a:rPr sz="1500" dirty="0">
                <a:latin typeface="Cambria"/>
                <a:cs typeface="Cambria"/>
              </a:rPr>
              <a:t>Below</a:t>
            </a:r>
            <a:r>
              <a:rPr sz="1500" spc="140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5</a:t>
            </a:r>
            <a:r>
              <a:rPr sz="1500" spc="195" dirty="0">
                <a:latin typeface="Cambria"/>
                <a:cs typeface="Cambria"/>
              </a:rPr>
              <a:t> </a:t>
            </a:r>
            <a:r>
              <a:rPr sz="1500" spc="55" dirty="0">
                <a:latin typeface="Cambria"/>
                <a:cs typeface="Cambria"/>
              </a:rPr>
              <a:t>Partners</a:t>
            </a:r>
            <a:endParaRPr sz="1500"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97758" y="4427123"/>
            <a:ext cx="451484" cy="1341120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94"/>
              </a:spcBef>
            </a:pPr>
            <a:r>
              <a:rPr sz="1500" dirty="0">
                <a:latin typeface="Tahoma"/>
                <a:cs typeface="Tahoma"/>
              </a:rPr>
              <a:t>–</a:t>
            </a:r>
            <a:r>
              <a:rPr sz="1500" spc="-50" dirty="0">
                <a:latin typeface="Tahoma"/>
                <a:cs typeface="Tahoma"/>
              </a:rPr>
              <a:t> </a:t>
            </a:r>
            <a:r>
              <a:rPr sz="1500" spc="-25" dirty="0">
                <a:latin typeface="Cambria"/>
                <a:cs typeface="Cambria"/>
              </a:rPr>
              <a:t>1%</a:t>
            </a:r>
            <a:endParaRPr sz="15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795"/>
              </a:spcBef>
            </a:pPr>
            <a:r>
              <a:rPr sz="1500" dirty="0">
                <a:latin typeface="Tahoma"/>
                <a:cs typeface="Tahoma"/>
              </a:rPr>
              <a:t>–</a:t>
            </a:r>
            <a:r>
              <a:rPr sz="1500" spc="-60" dirty="0">
                <a:latin typeface="Tahoma"/>
                <a:cs typeface="Tahoma"/>
              </a:rPr>
              <a:t> </a:t>
            </a:r>
            <a:r>
              <a:rPr sz="1500" spc="-25" dirty="0">
                <a:latin typeface="Cambria"/>
                <a:cs typeface="Cambria"/>
              </a:rPr>
              <a:t>3%</a:t>
            </a:r>
            <a:endParaRPr sz="15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sz="1500" dirty="0">
                <a:latin typeface="Tahoma"/>
                <a:cs typeface="Tahoma"/>
              </a:rPr>
              <a:t>–</a:t>
            </a:r>
            <a:r>
              <a:rPr sz="1500" spc="-60" dirty="0">
                <a:latin typeface="Tahoma"/>
                <a:cs typeface="Tahoma"/>
              </a:rPr>
              <a:t> </a:t>
            </a:r>
            <a:r>
              <a:rPr sz="1500" spc="-25" dirty="0">
                <a:latin typeface="Cambria"/>
                <a:cs typeface="Cambria"/>
              </a:rPr>
              <a:t>5%</a:t>
            </a:r>
            <a:endParaRPr sz="15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795"/>
              </a:spcBef>
            </a:pPr>
            <a:r>
              <a:rPr sz="1500" dirty="0">
                <a:latin typeface="Tahoma"/>
                <a:cs typeface="Tahoma"/>
              </a:rPr>
              <a:t>–</a:t>
            </a:r>
            <a:r>
              <a:rPr sz="1500" spc="-60" dirty="0">
                <a:latin typeface="Tahoma"/>
                <a:cs typeface="Tahoma"/>
              </a:rPr>
              <a:t> </a:t>
            </a:r>
            <a:r>
              <a:rPr sz="1500" spc="-25" dirty="0">
                <a:latin typeface="Cambria"/>
                <a:cs typeface="Cambria"/>
              </a:rPr>
              <a:t>8%</a:t>
            </a:r>
            <a:endParaRPr sz="1500"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3592" y="5709105"/>
            <a:ext cx="7609205" cy="817244"/>
          </a:xfrm>
          <a:prstGeom prst="rect">
            <a:avLst/>
          </a:prstGeom>
        </p:spPr>
        <p:txBody>
          <a:bodyPr vert="horz" wrap="square" lIns="0" tIns="15684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235"/>
              </a:spcBef>
              <a:buClr>
                <a:srgbClr val="FD8537"/>
              </a:buClr>
              <a:buFont typeface="Wingdings"/>
              <a:buChar char=""/>
              <a:tabLst>
                <a:tab pos="287020" algn="l"/>
              </a:tabLst>
            </a:pPr>
            <a:r>
              <a:rPr sz="1800" dirty="0">
                <a:latin typeface="Cambria"/>
                <a:cs typeface="Cambria"/>
              </a:rPr>
              <a:t>Other</a:t>
            </a:r>
            <a:r>
              <a:rPr sz="1800" spc="15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source</a:t>
            </a:r>
            <a:r>
              <a:rPr sz="1800" spc="16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of</a:t>
            </a:r>
            <a:r>
              <a:rPr sz="1800" spc="16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professional</a:t>
            </a:r>
            <a:r>
              <a:rPr sz="1800" spc="15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income</a:t>
            </a:r>
            <a:r>
              <a:rPr sz="1800" spc="17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is</a:t>
            </a:r>
            <a:r>
              <a:rPr sz="1800" spc="14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more</a:t>
            </a:r>
            <a:r>
              <a:rPr sz="1800" spc="18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than</a:t>
            </a:r>
            <a:r>
              <a:rPr sz="1800" spc="150" dirty="0">
                <a:latin typeface="Cambria"/>
                <a:cs typeface="Cambria"/>
              </a:rPr>
              <a:t> </a:t>
            </a:r>
            <a:r>
              <a:rPr sz="1800" spc="-10" dirty="0">
                <a:solidFill>
                  <a:srgbClr val="FD8537"/>
                </a:solidFill>
                <a:latin typeface="Cambria"/>
                <a:cs typeface="Cambria"/>
              </a:rPr>
              <a:t>compensation</a:t>
            </a:r>
            <a:r>
              <a:rPr sz="1800" spc="-10" dirty="0">
                <a:latin typeface="Cambria"/>
                <a:cs typeface="Cambria"/>
              </a:rPr>
              <a:t>.</a:t>
            </a:r>
            <a:endParaRPr sz="18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1015"/>
              </a:spcBef>
            </a:pPr>
            <a:r>
              <a:rPr sz="1600" b="1" i="1" dirty="0">
                <a:solidFill>
                  <a:srgbClr val="E75C00"/>
                </a:solidFill>
                <a:latin typeface="Palatino Linotype"/>
                <a:cs typeface="Palatino Linotype"/>
              </a:rPr>
              <a:t>{Compensation</a:t>
            </a:r>
            <a:r>
              <a:rPr sz="1600" b="1" i="1" spc="-45" dirty="0">
                <a:solidFill>
                  <a:srgbClr val="E75C00"/>
                </a:solidFill>
                <a:latin typeface="Palatino Linotype"/>
                <a:cs typeface="Palatino Linotype"/>
              </a:rPr>
              <a:t> </a:t>
            </a:r>
            <a:r>
              <a:rPr sz="1600" b="1" i="1" dirty="0">
                <a:latin typeface="Palatino Linotype"/>
                <a:cs typeface="Palatino Linotype"/>
              </a:rPr>
              <a:t>is</a:t>
            </a:r>
            <a:r>
              <a:rPr sz="1600" b="1" i="1" spc="-15" dirty="0">
                <a:latin typeface="Palatino Linotype"/>
                <a:cs typeface="Palatino Linotype"/>
              </a:rPr>
              <a:t> </a:t>
            </a:r>
            <a:r>
              <a:rPr sz="1600" b="1" i="1" dirty="0">
                <a:latin typeface="Palatino Linotype"/>
                <a:cs typeface="Palatino Linotype"/>
              </a:rPr>
              <a:t>sum</a:t>
            </a:r>
            <a:r>
              <a:rPr sz="1600" b="1" i="1" spc="-40" dirty="0">
                <a:latin typeface="Palatino Linotype"/>
                <a:cs typeface="Palatino Linotype"/>
              </a:rPr>
              <a:t> </a:t>
            </a:r>
            <a:r>
              <a:rPr sz="1600" b="1" i="1" dirty="0">
                <a:latin typeface="Palatino Linotype"/>
                <a:cs typeface="Palatino Linotype"/>
              </a:rPr>
              <a:t>total</a:t>
            </a:r>
            <a:r>
              <a:rPr sz="1600" b="1" i="1" spc="-25" dirty="0">
                <a:latin typeface="Palatino Linotype"/>
                <a:cs typeface="Palatino Linotype"/>
              </a:rPr>
              <a:t> </a:t>
            </a:r>
            <a:r>
              <a:rPr sz="1600" b="1" i="1" dirty="0">
                <a:latin typeface="Palatino Linotype"/>
                <a:cs typeface="Palatino Linotype"/>
              </a:rPr>
              <a:t>of</a:t>
            </a:r>
            <a:r>
              <a:rPr sz="1600" b="1" i="1" spc="-30" dirty="0">
                <a:latin typeface="Palatino Linotype"/>
                <a:cs typeface="Palatino Linotype"/>
              </a:rPr>
              <a:t> </a:t>
            </a:r>
            <a:r>
              <a:rPr sz="1600" b="1" i="1" dirty="0">
                <a:latin typeface="Palatino Linotype"/>
                <a:cs typeface="Palatino Linotype"/>
              </a:rPr>
              <a:t>share</a:t>
            </a:r>
            <a:r>
              <a:rPr sz="1600" b="1" i="1" spc="-35" dirty="0">
                <a:latin typeface="Palatino Linotype"/>
                <a:cs typeface="Palatino Linotype"/>
              </a:rPr>
              <a:t> </a:t>
            </a:r>
            <a:r>
              <a:rPr sz="1600" b="1" i="1" dirty="0">
                <a:latin typeface="Palatino Linotype"/>
                <a:cs typeface="Palatino Linotype"/>
              </a:rPr>
              <a:t>of</a:t>
            </a:r>
            <a:r>
              <a:rPr sz="1600" b="1" i="1" spc="-30" dirty="0">
                <a:latin typeface="Palatino Linotype"/>
                <a:cs typeface="Palatino Linotype"/>
              </a:rPr>
              <a:t> </a:t>
            </a:r>
            <a:r>
              <a:rPr sz="1600" b="1" i="1" dirty="0">
                <a:latin typeface="Palatino Linotype"/>
                <a:cs typeface="Palatino Linotype"/>
              </a:rPr>
              <a:t>profit,</a:t>
            </a:r>
            <a:r>
              <a:rPr sz="1600" b="1" i="1" spc="10" dirty="0">
                <a:latin typeface="Palatino Linotype"/>
                <a:cs typeface="Palatino Linotype"/>
              </a:rPr>
              <a:t> </a:t>
            </a:r>
            <a:r>
              <a:rPr sz="1600" b="1" i="1" dirty="0">
                <a:latin typeface="Palatino Linotype"/>
                <a:cs typeface="Palatino Linotype"/>
              </a:rPr>
              <a:t>remuneration</a:t>
            </a:r>
            <a:r>
              <a:rPr sz="1600" b="1" i="1" spc="-40" dirty="0">
                <a:latin typeface="Palatino Linotype"/>
                <a:cs typeface="Palatino Linotype"/>
              </a:rPr>
              <a:t> </a:t>
            </a:r>
            <a:r>
              <a:rPr sz="1600" b="1" i="1" dirty="0">
                <a:latin typeface="Palatino Linotype"/>
                <a:cs typeface="Palatino Linotype"/>
              </a:rPr>
              <a:t>and</a:t>
            </a:r>
            <a:r>
              <a:rPr sz="1600" b="1" i="1" spc="-55" dirty="0">
                <a:latin typeface="Palatino Linotype"/>
                <a:cs typeface="Palatino Linotype"/>
              </a:rPr>
              <a:t> </a:t>
            </a:r>
            <a:r>
              <a:rPr sz="1600" b="1" i="1" dirty="0">
                <a:latin typeface="Palatino Linotype"/>
                <a:cs typeface="Palatino Linotype"/>
              </a:rPr>
              <a:t>interest</a:t>
            </a:r>
            <a:r>
              <a:rPr sz="1600" b="1" i="1" spc="-20" dirty="0">
                <a:latin typeface="Palatino Linotype"/>
                <a:cs typeface="Palatino Linotype"/>
              </a:rPr>
              <a:t> </a:t>
            </a:r>
            <a:r>
              <a:rPr sz="1600" b="1" i="1" dirty="0">
                <a:latin typeface="Palatino Linotype"/>
                <a:cs typeface="Palatino Linotype"/>
              </a:rPr>
              <a:t>on</a:t>
            </a:r>
            <a:r>
              <a:rPr sz="1600" b="1" i="1" spc="-50" dirty="0">
                <a:latin typeface="Palatino Linotype"/>
                <a:cs typeface="Palatino Linotype"/>
              </a:rPr>
              <a:t> </a:t>
            </a:r>
            <a:r>
              <a:rPr sz="1600" b="1" i="1" spc="-10" dirty="0">
                <a:latin typeface="Palatino Linotype"/>
                <a:cs typeface="Palatino Linotype"/>
              </a:rPr>
              <a:t>capital}</a:t>
            </a:r>
            <a:endParaRPr sz="1600">
              <a:latin typeface="Palatino Linotype"/>
              <a:cs typeface="Palatino Linotype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3825">
              <a:lnSpc>
                <a:spcPct val="100000"/>
              </a:lnSpc>
              <a:spcBef>
                <a:spcPts val="105"/>
              </a:spcBef>
            </a:pPr>
            <a:r>
              <a:rPr dirty="0"/>
              <a:t>CAG</a:t>
            </a:r>
            <a:r>
              <a:rPr spc="-40" dirty="0"/>
              <a:t> </a:t>
            </a:r>
            <a:r>
              <a:rPr dirty="0"/>
              <a:t>P</a:t>
            </a:r>
            <a:r>
              <a:rPr sz="2800" dirty="0"/>
              <a:t>OINTS</a:t>
            </a:r>
            <a:r>
              <a:rPr sz="2800" spc="95" dirty="0"/>
              <a:t> </a:t>
            </a:r>
            <a:r>
              <a:rPr dirty="0"/>
              <a:t>C</a:t>
            </a:r>
            <a:r>
              <a:rPr sz="2800" dirty="0"/>
              <a:t>RITERIA</a:t>
            </a:r>
            <a:r>
              <a:rPr sz="2800" u="none" spc="70" dirty="0"/>
              <a:t> </a:t>
            </a:r>
            <a:r>
              <a:rPr sz="2800" u="none" spc="-10" dirty="0"/>
              <a:t>(Cont’d…)</a:t>
            </a:r>
            <a:endParaRPr sz="28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2444" y="1417155"/>
            <a:ext cx="7604759" cy="4544695"/>
          </a:xfrm>
          <a:prstGeom prst="rect">
            <a:avLst/>
          </a:prstGeom>
        </p:spPr>
        <p:txBody>
          <a:bodyPr vert="horz" wrap="square" lIns="0" tIns="207645" rIns="0" bIns="0" rtlCol="0">
            <a:spAutoFit/>
          </a:bodyPr>
          <a:lstStyle/>
          <a:p>
            <a:pPr marL="408305" indent="-395605">
              <a:lnSpc>
                <a:spcPct val="100000"/>
              </a:lnSpc>
              <a:spcBef>
                <a:spcPts val="1635"/>
              </a:spcBef>
              <a:buClr>
                <a:srgbClr val="FD8537"/>
              </a:buClr>
              <a:buSzPct val="97916"/>
              <a:buFont typeface="Wingdings"/>
              <a:buChar char=""/>
              <a:tabLst>
                <a:tab pos="408305" algn="l"/>
              </a:tabLst>
            </a:pPr>
            <a:r>
              <a:rPr sz="2400" b="1" i="1" u="sng" dirty="0">
                <a:solidFill>
                  <a:srgbClr val="FDB686"/>
                </a:solidFill>
                <a:uFill>
                  <a:solidFill>
                    <a:srgbClr val="FDB686"/>
                  </a:solidFill>
                </a:uFill>
                <a:latin typeface="Palatino Linotype"/>
                <a:cs typeface="Palatino Linotype"/>
              </a:rPr>
              <a:t>Deduction</a:t>
            </a:r>
            <a:r>
              <a:rPr sz="2400" b="1" i="1" u="sng" spc="55" dirty="0">
                <a:solidFill>
                  <a:srgbClr val="FDB686"/>
                </a:solidFill>
                <a:uFill>
                  <a:solidFill>
                    <a:srgbClr val="FDB686"/>
                  </a:solidFill>
                </a:uFill>
                <a:latin typeface="Palatino Linotype"/>
                <a:cs typeface="Palatino Linotype"/>
              </a:rPr>
              <a:t> </a:t>
            </a:r>
            <a:r>
              <a:rPr sz="2400" b="1" i="1" u="sng" dirty="0">
                <a:solidFill>
                  <a:srgbClr val="FDB686"/>
                </a:solidFill>
                <a:uFill>
                  <a:solidFill>
                    <a:srgbClr val="FDB686"/>
                  </a:solidFill>
                </a:uFill>
                <a:latin typeface="Palatino Linotype"/>
                <a:cs typeface="Palatino Linotype"/>
              </a:rPr>
              <a:t>Of</a:t>
            </a:r>
            <a:r>
              <a:rPr sz="2400" b="1" i="1" u="sng" spc="25" dirty="0">
                <a:solidFill>
                  <a:srgbClr val="FDB686"/>
                </a:solidFill>
                <a:uFill>
                  <a:solidFill>
                    <a:srgbClr val="FDB686"/>
                  </a:solidFill>
                </a:uFill>
                <a:latin typeface="Palatino Linotype"/>
                <a:cs typeface="Palatino Linotype"/>
              </a:rPr>
              <a:t> </a:t>
            </a:r>
            <a:r>
              <a:rPr sz="2400" b="1" i="1" u="sng" spc="-10" dirty="0">
                <a:solidFill>
                  <a:srgbClr val="FDB686"/>
                </a:solidFill>
                <a:uFill>
                  <a:solidFill>
                    <a:srgbClr val="FDB686"/>
                  </a:solidFill>
                </a:uFill>
                <a:latin typeface="Palatino Linotype"/>
                <a:cs typeface="Palatino Linotype"/>
              </a:rPr>
              <a:t>Points</a:t>
            </a:r>
            <a:endParaRPr sz="2400">
              <a:latin typeface="Palatino Linotype"/>
              <a:cs typeface="Palatino Linotype"/>
            </a:endParaRPr>
          </a:p>
          <a:p>
            <a:pPr marL="777875" lvl="1" indent="-399415">
              <a:lnSpc>
                <a:spcPct val="100000"/>
              </a:lnSpc>
              <a:spcBef>
                <a:spcPts val="1270"/>
              </a:spcBef>
              <a:buClr>
                <a:srgbClr val="FD8537"/>
              </a:buClr>
              <a:buSzPct val="97500"/>
              <a:buFont typeface="Wingdings"/>
              <a:buChar char=""/>
              <a:tabLst>
                <a:tab pos="777875" algn="l"/>
              </a:tabLst>
            </a:pPr>
            <a:r>
              <a:rPr sz="2000" b="1" dirty="0">
                <a:solidFill>
                  <a:srgbClr val="FDB686"/>
                </a:solidFill>
                <a:latin typeface="Palatino Linotype"/>
                <a:cs typeface="Palatino Linotype"/>
              </a:rPr>
              <a:t>Refusal</a:t>
            </a:r>
            <a:r>
              <a:rPr sz="2000" b="1" spc="45" dirty="0">
                <a:solidFill>
                  <a:srgbClr val="FDB686"/>
                </a:solidFill>
                <a:latin typeface="Palatino Linotype"/>
                <a:cs typeface="Palatino Linotype"/>
              </a:rPr>
              <a:t> </a:t>
            </a:r>
            <a:r>
              <a:rPr sz="2000" b="1" dirty="0">
                <a:solidFill>
                  <a:srgbClr val="FDB686"/>
                </a:solidFill>
                <a:latin typeface="Palatino Linotype"/>
                <a:cs typeface="Palatino Linotype"/>
              </a:rPr>
              <a:t>of</a:t>
            </a:r>
            <a:r>
              <a:rPr sz="2000" b="1" spc="20" dirty="0">
                <a:solidFill>
                  <a:srgbClr val="FDB686"/>
                </a:solidFill>
                <a:latin typeface="Palatino Linotype"/>
                <a:cs typeface="Palatino Linotype"/>
              </a:rPr>
              <a:t> </a:t>
            </a:r>
            <a:r>
              <a:rPr sz="2000" b="1" dirty="0">
                <a:solidFill>
                  <a:srgbClr val="FDB686"/>
                </a:solidFill>
                <a:latin typeface="Palatino Linotype"/>
                <a:cs typeface="Palatino Linotype"/>
              </a:rPr>
              <a:t>Audit</a:t>
            </a:r>
            <a:r>
              <a:rPr sz="2000" b="1" spc="25" dirty="0">
                <a:solidFill>
                  <a:srgbClr val="FDB686"/>
                </a:solidFill>
                <a:latin typeface="Palatino Linotype"/>
                <a:cs typeface="Palatino Linotype"/>
              </a:rPr>
              <a:t> </a:t>
            </a:r>
            <a:r>
              <a:rPr sz="1800" b="1" dirty="0">
                <a:solidFill>
                  <a:srgbClr val="FDB686"/>
                </a:solidFill>
                <a:latin typeface="Palatino Linotype"/>
                <a:cs typeface="Palatino Linotype"/>
              </a:rPr>
              <a:t>–</a:t>
            </a:r>
            <a:r>
              <a:rPr sz="1800" b="1" spc="10" dirty="0">
                <a:solidFill>
                  <a:srgbClr val="FDB686"/>
                </a:solidFill>
                <a:latin typeface="Palatino Linotype"/>
                <a:cs typeface="Palatino Linotype"/>
              </a:rPr>
              <a:t> </a:t>
            </a:r>
            <a:r>
              <a:rPr sz="1800" spc="-80" dirty="0">
                <a:latin typeface="Cambria"/>
                <a:cs typeface="Cambria"/>
              </a:rPr>
              <a:t>10%</a:t>
            </a:r>
            <a:r>
              <a:rPr sz="1800" spc="6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(Life</a:t>
            </a:r>
            <a:r>
              <a:rPr sz="1800" spc="6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time</a:t>
            </a:r>
            <a:r>
              <a:rPr sz="1800" spc="8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barring</a:t>
            </a:r>
            <a:r>
              <a:rPr sz="1800" spc="7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after</a:t>
            </a:r>
            <a:r>
              <a:rPr sz="1800" spc="7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second</a:t>
            </a:r>
            <a:r>
              <a:rPr sz="1800" spc="95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refusal)</a:t>
            </a:r>
            <a:endParaRPr sz="1800">
              <a:latin typeface="Cambria"/>
              <a:cs typeface="Cambria"/>
            </a:endParaRPr>
          </a:p>
          <a:p>
            <a:pPr marL="777875" lvl="1" indent="-399415">
              <a:lnSpc>
                <a:spcPct val="100000"/>
              </a:lnSpc>
              <a:spcBef>
                <a:spcPts val="1055"/>
              </a:spcBef>
              <a:buClr>
                <a:srgbClr val="FD8537"/>
              </a:buClr>
              <a:buSzPct val="97500"/>
              <a:buFont typeface="Wingdings"/>
              <a:buChar char=""/>
              <a:tabLst>
                <a:tab pos="777875" algn="l"/>
              </a:tabLst>
            </a:pPr>
            <a:r>
              <a:rPr sz="2000" b="1" dirty="0">
                <a:solidFill>
                  <a:srgbClr val="FDB686"/>
                </a:solidFill>
                <a:latin typeface="Palatino Linotype"/>
                <a:cs typeface="Palatino Linotype"/>
              </a:rPr>
              <a:t>Professional</a:t>
            </a:r>
            <a:r>
              <a:rPr sz="2000" b="1" spc="60" dirty="0">
                <a:solidFill>
                  <a:srgbClr val="FDB686"/>
                </a:solidFill>
                <a:latin typeface="Palatino Linotype"/>
                <a:cs typeface="Palatino Linotype"/>
              </a:rPr>
              <a:t> </a:t>
            </a:r>
            <a:r>
              <a:rPr sz="2000" b="1" dirty="0">
                <a:solidFill>
                  <a:srgbClr val="FDB686"/>
                </a:solidFill>
                <a:latin typeface="Palatino Linotype"/>
                <a:cs typeface="Palatino Linotype"/>
              </a:rPr>
              <a:t>Misconduct</a:t>
            </a:r>
            <a:r>
              <a:rPr sz="2000" b="1" spc="65" dirty="0">
                <a:solidFill>
                  <a:srgbClr val="FDB686"/>
                </a:solidFill>
                <a:latin typeface="Palatino Linotype"/>
                <a:cs typeface="Palatino Linotype"/>
              </a:rPr>
              <a:t> </a:t>
            </a:r>
            <a:r>
              <a:rPr sz="1800" dirty="0">
                <a:latin typeface="Cambria"/>
                <a:cs typeface="Cambria"/>
              </a:rPr>
              <a:t>–</a:t>
            </a:r>
            <a:r>
              <a:rPr sz="1800" spc="80" dirty="0">
                <a:latin typeface="Cambria"/>
                <a:cs typeface="Cambria"/>
              </a:rPr>
              <a:t> </a:t>
            </a:r>
            <a:r>
              <a:rPr sz="1800" spc="-80" dirty="0">
                <a:latin typeface="Cambria"/>
                <a:cs typeface="Cambria"/>
              </a:rPr>
              <a:t>10%</a:t>
            </a:r>
            <a:r>
              <a:rPr sz="1800" spc="65" dirty="0">
                <a:latin typeface="Cambria"/>
                <a:cs typeface="Cambria"/>
              </a:rPr>
              <a:t> </a:t>
            </a:r>
            <a:r>
              <a:rPr sz="1800" spc="90" dirty="0">
                <a:latin typeface="Cambria"/>
                <a:cs typeface="Cambria"/>
              </a:rPr>
              <a:t>+</a:t>
            </a:r>
            <a:r>
              <a:rPr sz="1800" spc="80" dirty="0">
                <a:latin typeface="Cambria"/>
                <a:cs typeface="Cambria"/>
              </a:rPr>
              <a:t> </a:t>
            </a:r>
            <a:r>
              <a:rPr sz="1800" spc="135" dirty="0">
                <a:latin typeface="Cambria"/>
                <a:cs typeface="Cambria"/>
              </a:rPr>
              <a:t>No</a:t>
            </a:r>
            <a:r>
              <a:rPr sz="1800" spc="9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point</a:t>
            </a:r>
            <a:r>
              <a:rPr sz="1800" spc="8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for</a:t>
            </a:r>
            <a:r>
              <a:rPr sz="1800" spc="10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involved</a:t>
            </a:r>
            <a:r>
              <a:rPr sz="1800" spc="70" dirty="0">
                <a:latin typeface="Cambria"/>
                <a:cs typeface="Cambria"/>
              </a:rPr>
              <a:t> </a:t>
            </a:r>
            <a:r>
              <a:rPr sz="1800" spc="140" dirty="0">
                <a:latin typeface="Cambria"/>
                <a:cs typeface="Cambria"/>
              </a:rPr>
              <a:t>CAs</a:t>
            </a:r>
            <a:endParaRPr sz="1800">
              <a:latin typeface="Cambria"/>
              <a:cs typeface="Cambria"/>
            </a:endParaRPr>
          </a:p>
          <a:p>
            <a:pPr marL="777875" lvl="1" indent="-399415">
              <a:lnSpc>
                <a:spcPct val="100000"/>
              </a:lnSpc>
              <a:spcBef>
                <a:spcPts val="1105"/>
              </a:spcBef>
              <a:buClr>
                <a:srgbClr val="FD8537"/>
              </a:buClr>
              <a:buSzPct val="97500"/>
              <a:buFont typeface="Wingdings"/>
              <a:buChar char=""/>
              <a:tabLst>
                <a:tab pos="777875" algn="l"/>
              </a:tabLst>
            </a:pPr>
            <a:r>
              <a:rPr sz="2000" b="1" dirty="0">
                <a:solidFill>
                  <a:srgbClr val="FDB686"/>
                </a:solidFill>
                <a:latin typeface="Palatino Linotype"/>
                <a:cs typeface="Palatino Linotype"/>
              </a:rPr>
              <a:t>Unsatisfactory</a:t>
            </a:r>
            <a:r>
              <a:rPr sz="2000" b="1" spc="-80" dirty="0">
                <a:solidFill>
                  <a:srgbClr val="FDB686"/>
                </a:solidFill>
                <a:latin typeface="Palatino Linotype"/>
                <a:cs typeface="Palatino Linotype"/>
              </a:rPr>
              <a:t> </a:t>
            </a:r>
            <a:r>
              <a:rPr sz="2000" b="1" dirty="0">
                <a:solidFill>
                  <a:srgbClr val="FDB686"/>
                </a:solidFill>
                <a:latin typeface="Palatino Linotype"/>
                <a:cs typeface="Palatino Linotype"/>
              </a:rPr>
              <a:t>Performance</a:t>
            </a:r>
            <a:r>
              <a:rPr sz="2000" b="1" spc="-50" dirty="0">
                <a:solidFill>
                  <a:srgbClr val="FDB686"/>
                </a:solidFill>
                <a:latin typeface="Palatino Linotype"/>
                <a:cs typeface="Palatino Linotype"/>
              </a:rPr>
              <a:t> </a:t>
            </a:r>
            <a:r>
              <a:rPr sz="1800" b="1" dirty="0">
                <a:solidFill>
                  <a:srgbClr val="FDB686"/>
                </a:solidFill>
                <a:latin typeface="Palatino Linotype"/>
                <a:cs typeface="Palatino Linotype"/>
              </a:rPr>
              <a:t>-</a:t>
            </a:r>
            <a:r>
              <a:rPr sz="1800" b="1" spc="-55" dirty="0">
                <a:solidFill>
                  <a:srgbClr val="FDB686"/>
                </a:solidFill>
                <a:latin typeface="Palatino Linotype"/>
                <a:cs typeface="Palatino Linotype"/>
              </a:rPr>
              <a:t> </a:t>
            </a:r>
            <a:r>
              <a:rPr sz="1800" spc="-25" dirty="0">
                <a:latin typeface="Cambria"/>
                <a:cs typeface="Cambria"/>
              </a:rPr>
              <a:t>10%</a:t>
            </a:r>
            <a:endParaRPr sz="1800">
              <a:latin typeface="Cambria"/>
              <a:cs typeface="Cambria"/>
            </a:endParaRPr>
          </a:p>
          <a:p>
            <a:pPr marL="360045" indent="-347345">
              <a:lnSpc>
                <a:spcPct val="100000"/>
              </a:lnSpc>
              <a:spcBef>
                <a:spcPts val="1500"/>
              </a:spcBef>
              <a:buClr>
                <a:srgbClr val="FD8537"/>
              </a:buClr>
              <a:buSzPct val="97916"/>
              <a:buFont typeface="Wingdings"/>
              <a:buChar char=""/>
              <a:tabLst>
                <a:tab pos="360045" algn="l"/>
              </a:tabLst>
            </a:pPr>
            <a:r>
              <a:rPr sz="2400" b="1" i="1" u="sng" dirty="0">
                <a:solidFill>
                  <a:srgbClr val="FDB686"/>
                </a:solidFill>
                <a:uFill>
                  <a:solidFill>
                    <a:srgbClr val="FDB686"/>
                  </a:solidFill>
                </a:uFill>
                <a:latin typeface="Palatino Linotype"/>
                <a:cs typeface="Palatino Linotype"/>
              </a:rPr>
              <a:t>Major</a:t>
            </a:r>
            <a:r>
              <a:rPr sz="2400" b="1" i="1" u="sng" spc="-65" dirty="0">
                <a:solidFill>
                  <a:srgbClr val="FDB686"/>
                </a:solidFill>
                <a:uFill>
                  <a:solidFill>
                    <a:srgbClr val="FDB686"/>
                  </a:solidFill>
                </a:uFill>
                <a:latin typeface="Palatino Linotype"/>
                <a:cs typeface="Palatino Linotype"/>
              </a:rPr>
              <a:t> </a:t>
            </a:r>
            <a:r>
              <a:rPr sz="2400" b="1" i="1" u="sng" dirty="0">
                <a:solidFill>
                  <a:srgbClr val="FDB686"/>
                </a:solidFill>
                <a:uFill>
                  <a:solidFill>
                    <a:srgbClr val="FDB686"/>
                  </a:solidFill>
                </a:uFill>
                <a:latin typeface="Palatino Linotype"/>
                <a:cs typeface="Palatino Linotype"/>
              </a:rPr>
              <a:t>Auditors</a:t>
            </a:r>
            <a:r>
              <a:rPr sz="2400" b="1" i="1" u="sng" spc="25" dirty="0">
                <a:solidFill>
                  <a:srgbClr val="FDB686"/>
                </a:solidFill>
                <a:uFill>
                  <a:solidFill>
                    <a:srgbClr val="FDB686"/>
                  </a:solidFill>
                </a:uFill>
                <a:latin typeface="Palatino Linotype"/>
                <a:cs typeface="Palatino Linotype"/>
              </a:rPr>
              <a:t> </a:t>
            </a:r>
            <a:r>
              <a:rPr sz="2400" b="1" spc="-50" dirty="0">
                <a:solidFill>
                  <a:srgbClr val="FDB686"/>
                </a:solidFill>
                <a:latin typeface="Palatino Linotype"/>
                <a:cs typeface="Palatino Linotype"/>
              </a:rPr>
              <a:t>-</a:t>
            </a:r>
            <a:endParaRPr sz="2400">
              <a:latin typeface="Palatino Linotype"/>
              <a:cs typeface="Palatino Linotype"/>
            </a:endParaRPr>
          </a:p>
          <a:p>
            <a:pPr marL="728980" lvl="1" indent="-350520">
              <a:lnSpc>
                <a:spcPct val="100000"/>
              </a:lnSpc>
              <a:spcBef>
                <a:spcPts val="1225"/>
              </a:spcBef>
              <a:buClr>
                <a:srgbClr val="FD8537"/>
              </a:buClr>
              <a:buSzPct val="97222"/>
              <a:buFont typeface="Wingdings"/>
              <a:buChar char=""/>
              <a:tabLst>
                <a:tab pos="728980" algn="l"/>
              </a:tabLst>
            </a:pPr>
            <a:r>
              <a:rPr sz="1800" dirty="0">
                <a:latin typeface="Cambria"/>
                <a:cs typeface="Cambria"/>
              </a:rPr>
              <a:t>Firm’s</a:t>
            </a:r>
            <a:r>
              <a:rPr sz="1800" spc="10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Existence</a:t>
            </a:r>
            <a:r>
              <a:rPr sz="1800" spc="10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of</a:t>
            </a:r>
            <a:r>
              <a:rPr sz="1800" spc="120" dirty="0">
                <a:latin typeface="Cambria"/>
                <a:cs typeface="Cambria"/>
              </a:rPr>
              <a:t> </a:t>
            </a:r>
            <a:r>
              <a:rPr sz="1800" spc="-50" dirty="0">
                <a:latin typeface="Cambria"/>
                <a:cs typeface="Cambria"/>
              </a:rPr>
              <a:t>10</a:t>
            </a:r>
            <a:r>
              <a:rPr sz="1800" spc="100" dirty="0">
                <a:latin typeface="Cambria"/>
                <a:cs typeface="Cambria"/>
              </a:rPr>
              <a:t> </a:t>
            </a:r>
            <a:r>
              <a:rPr sz="1800" spc="-20" dirty="0">
                <a:latin typeface="Cambria"/>
                <a:cs typeface="Cambria"/>
              </a:rPr>
              <a:t>Years</a:t>
            </a:r>
            <a:endParaRPr sz="1800">
              <a:latin typeface="Cambria"/>
              <a:cs typeface="Cambria"/>
            </a:endParaRPr>
          </a:p>
          <a:p>
            <a:pPr marL="728980" lvl="1" indent="-350520">
              <a:lnSpc>
                <a:spcPct val="100000"/>
              </a:lnSpc>
              <a:spcBef>
                <a:spcPts val="1030"/>
              </a:spcBef>
              <a:buClr>
                <a:srgbClr val="FD8537"/>
              </a:buClr>
              <a:buSzPct val="97222"/>
              <a:buFont typeface="Wingdings"/>
              <a:buChar char=""/>
              <a:tabLst>
                <a:tab pos="728980" algn="l"/>
              </a:tabLst>
            </a:pPr>
            <a:r>
              <a:rPr sz="1800" spc="110" dirty="0">
                <a:latin typeface="Cambria"/>
                <a:cs typeface="Cambria"/>
              </a:rPr>
              <a:t>At</a:t>
            </a:r>
            <a:r>
              <a:rPr sz="1800" spc="9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least</a:t>
            </a:r>
            <a:r>
              <a:rPr sz="1800" spc="6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6</a:t>
            </a:r>
            <a:r>
              <a:rPr sz="1800" spc="7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full</a:t>
            </a:r>
            <a:r>
              <a:rPr sz="1800" spc="9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time</a:t>
            </a:r>
            <a:r>
              <a:rPr sz="1800" spc="80" dirty="0">
                <a:latin typeface="Cambria"/>
                <a:cs typeface="Cambria"/>
              </a:rPr>
              <a:t> </a:t>
            </a:r>
            <a:r>
              <a:rPr sz="1800" spc="120" dirty="0">
                <a:latin typeface="Cambria"/>
                <a:cs typeface="Cambria"/>
              </a:rPr>
              <a:t>CAs.</a:t>
            </a:r>
            <a:endParaRPr sz="1800">
              <a:latin typeface="Cambria"/>
              <a:cs typeface="Cambria"/>
            </a:endParaRPr>
          </a:p>
          <a:p>
            <a:pPr marL="728980" lvl="1" indent="-350520">
              <a:lnSpc>
                <a:spcPct val="100000"/>
              </a:lnSpc>
              <a:spcBef>
                <a:spcPts val="1035"/>
              </a:spcBef>
              <a:buClr>
                <a:srgbClr val="FD8537"/>
              </a:buClr>
              <a:buSzPct val="97222"/>
              <a:buFont typeface="Wingdings"/>
              <a:buChar char=""/>
              <a:tabLst>
                <a:tab pos="728980" algn="l"/>
              </a:tabLst>
            </a:pPr>
            <a:r>
              <a:rPr sz="1800" spc="114" dirty="0">
                <a:latin typeface="Cambria"/>
                <a:cs typeface="Cambria"/>
              </a:rPr>
              <a:t>At</a:t>
            </a:r>
            <a:r>
              <a:rPr sz="1800" spc="8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least</a:t>
            </a:r>
            <a:r>
              <a:rPr sz="1800" spc="4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1</a:t>
            </a:r>
            <a:r>
              <a:rPr sz="1800" spc="6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Partner</a:t>
            </a:r>
            <a:r>
              <a:rPr sz="1800" spc="6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with</a:t>
            </a:r>
            <a:r>
              <a:rPr sz="1800" spc="85" dirty="0">
                <a:latin typeface="Cambria"/>
                <a:cs typeface="Cambria"/>
              </a:rPr>
              <a:t> </a:t>
            </a:r>
            <a:r>
              <a:rPr sz="1800" spc="-65" dirty="0">
                <a:latin typeface="Cambria"/>
                <a:cs typeface="Cambria"/>
              </a:rPr>
              <a:t>10</a:t>
            </a:r>
            <a:r>
              <a:rPr sz="1800" spc="4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Years,</a:t>
            </a:r>
            <a:r>
              <a:rPr sz="1800" spc="6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3</a:t>
            </a:r>
            <a:r>
              <a:rPr sz="1800" spc="6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Partners</a:t>
            </a:r>
            <a:r>
              <a:rPr sz="1800" spc="5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with</a:t>
            </a:r>
            <a:r>
              <a:rPr sz="1800" spc="5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5</a:t>
            </a:r>
            <a:r>
              <a:rPr sz="1800" spc="6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Years</a:t>
            </a:r>
            <a:r>
              <a:rPr sz="1800" spc="60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association.</a:t>
            </a:r>
            <a:endParaRPr sz="1800">
              <a:latin typeface="Cambria"/>
              <a:cs typeface="Cambria"/>
            </a:endParaRPr>
          </a:p>
          <a:p>
            <a:pPr marL="728980" lvl="1" indent="-350520">
              <a:lnSpc>
                <a:spcPct val="100000"/>
              </a:lnSpc>
              <a:spcBef>
                <a:spcPts val="1035"/>
              </a:spcBef>
              <a:buClr>
                <a:srgbClr val="FD8537"/>
              </a:buClr>
              <a:buSzPct val="97222"/>
              <a:buFont typeface="Wingdings"/>
              <a:buChar char=""/>
              <a:tabLst>
                <a:tab pos="728980" algn="l"/>
              </a:tabLst>
            </a:pPr>
            <a:r>
              <a:rPr sz="1800" spc="114" dirty="0">
                <a:latin typeface="Cambria"/>
                <a:cs typeface="Cambria"/>
              </a:rPr>
              <a:t>At</a:t>
            </a:r>
            <a:r>
              <a:rPr sz="1800" spc="7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least</a:t>
            </a:r>
            <a:r>
              <a:rPr sz="1800" spc="3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1</a:t>
            </a:r>
            <a:r>
              <a:rPr sz="1800" spc="4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Partner</a:t>
            </a:r>
            <a:r>
              <a:rPr sz="1800" spc="5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with</a:t>
            </a:r>
            <a:r>
              <a:rPr sz="1800" spc="70" dirty="0">
                <a:latin typeface="Cambria"/>
                <a:cs typeface="Cambria"/>
              </a:rPr>
              <a:t> </a:t>
            </a:r>
            <a:r>
              <a:rPr sz="1800" spc="140" dirty="0">
                <a:latin typeface="Cambria"/>
                <a:cs typeface="Cambria"/>
              </a:rPr>
              <a:t>CISA</a:t>
            </a:r>
            <a:r>
              <a:rPr sz="1800" spc="80" dirty="0">
                <a:latin typeface="Cambria"/>
                <a:cs typeface="Cambria"/>
              </a:rPr>
              <a:t> </a:t>
            </a:r>
            <a:r>
              <a:rPr sz="1800" spc="195" dirty="0">
                <a:latin typeface="Cambria"/>
                <a:cs typeface="Cambria"/>
              </a:rPr>
              <a:t>/</a:t>
            </a:r>
            <a:r>
              <a:rPr sz="1800" spc="50" dirty="0">
                <a:latin typeface="Cambria"/>
                <a:cs typeface="Cambria"/>
              </a:rPr>
              <a:t> </a:t>
            </a:r>
            <a:r>
              <a:rPr sz="1800" spc="105" dirty="0">
                <a:latin typeface="Cambria"/>
                <a:cs typeface="Cambria"/>
              </a:rPr>
              <a:t>ISA</a:t>
            </a:r>
            <a:r>
              <a:rPr sz="1800" spc="75" dirty="0">
                <a:latin typeface="Cambria"/>
                <a:cs typeface="Cambria"/>
              </a:rPr>
              <a:t> </a:t>
            </a:r>
            <a:r>
              <a:rPr sz="1800" spc="35" dirty="0">
                <a:latin typeface="Cambria"/>
                <a:cs typeface="Cambria"/>
              </a:rPr>
              <a:t>Qualification.</a:t>
            </a:r>
            <a:endParaRPr sz="1800">
              <a:latin typeface="Cambria"/>
              <a:cs typeface="Cambria"/>
            </a:endParaRPr>
          </a:p>
          <a:p>
            <a:pPr marL="728980" lvl="1" indent="-350520">
              <a:lnSpc>
                <a:spcPct val="100000"/>
              </a:lnSpc>
              <a:spcBef>
                <a:spcPts val="1035"/>
              </a:spcBef>
              <a:buClr>
                <a:srgbClr val="FD8537"/>
              </a:buClr>
              <a:buSzPct val="97222"/>
              <a:buFont typeface="Wingdings"/>
              <a:buChar char=""/>
              <a:tabLst>
                <a:tab pos="728980" algn="l"/>
              </a:tabLst>
            </a:pPr>
            <a:r>
              <a:rPr sz="1800" dirty="0">
                <a:latin typeface="Cambria"/>
                <a:cs typeface="Cambria"/>
              </a:rPr>
              <a:t>5</a:t>
            </a:r>
            <a:r>
              <a:rPr sz="1800" spc="8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Years</a:t>
            </a:r>
            <a:r>
              <a:rPr sz="1800" spc="7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experience</a:t>
            </a:r>
            <a:r>
              <a:rPr sz="1800" spc="6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of</a:t>
            </a:r>
            <a:r>
              <a:rPr sz="1800" spc="95" dirty="0">
                <a:latin typeface="Cambria"/>
                <a:cs typeface="Cambria"/>
              </a:rPr>
              <a:t> </a:t>
            </a:r>
            <a:r>
              <a:rPr sz="1800" spc="260" dirty="0">
                <a:latin typeface="Cambria"/>
                <a:cs typeface="Cambria"/>
              </a:rPr>
              <a:t>CAG</a:t>
            </a:r>
            <a:r>
              <a:rPr sz="1800" spc="85" dirty="0">
                <a:latin typeface="Cambria"/>
                <a:cs typeface="Cambria"/>
              </a:rPr>
              <a:t> </a:t>
            </a:r>
            <a:r>
              <a:rPr sz="1800" spc="70" dirty="0">
                <a:latin typeface="Cambria"/>
                <a:cs typeface="Cambria"/>
              </a:rPr>
              <a:t>Audit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3825">
              <a:lnSpc>
                <a:spcPct val="100000"/>
              </a:lnSpc>
              <a:spcBef>
                <a:spcPts val="105"/>
              </a:spcBef>
            </a:pPr>
            <a:r>
              <a:rPr dirty="0"/>
              <a:t>CAG</a:t>
            </a:r>
            <a:r>
              <a:rPr spc="-40" dirty="0"/>
              <a:t> </a:t>
            </a:r>
            <a:r>
              <a:rPr dirty="0"/>
              <a:t>P</a:t>
            </a:r>
            <a:r>
              <a:rPr sz="2800" dirty="0"/>
              <a:t>OINTS</a:t>
            </a:r>
            <a:r>
              <a:rPr sz="2800" spc="95" dirty="0"/>
              <a:t> </a:t>
            </a:r>
            <a:r>
              <a:rPr dirty="0"/>
              <a:t>C</a:t>
            </a:r>
            <a:r>
              <a:rPr sz="2800" dirty="0"/>
              <a:t>RITERIA</a:t>
            </a:r>
            <a:r>
              <a:rPr sz="2800" u="none" spc="70" dirty="0"/>
              <a:t> </a:t>
            </a:r>
            <a:r>
              <a:rPr sz="2800" u="none" spc="-10" dirty="0"/>
              <a:t>(Cont’d…)</a:t>
            </a:r>
            <a:endParaRPr sz="28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7217" y="645998"/>
            <a:ext cx="3797935" cy="5454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/>
              <a:t>MEF/SBA</a:t>
            </a:r>
            <a:r>
              <a:rPr spc="-75" dirty="0"/>
              <a:t> </a:t>
            </a:r>
            <a:r>
              <a:rPr spc="-10" dirty="0"/>
              <a:t>C</a:t>
            </a:r>
            <a:r>
              <a:rPr sz="2800" spc="-10" dirty="0"/>
              <a:t>RITERIA</a:t>
            </a:r>
            <a:endParaRPr sz="28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2544" y="1365503"/>
            <a:ext cx="7885176" cy="5017008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9197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10"/>
              </a:spcBef>
            </a:pPr>
            <a:r>
              <a:rPr sz="2800" cap="small" dirty="0"/>
              <a:t>Essential</a:t>
            </a:r>
            <a:r>
              <a:rPr sz="2800" cap="small" spc="30" dirty="0"/>
              <a:t> </a:t>
            </a:r>
            <a:r>
              <a:rPr sz="2800" cap="small" dirty="0"/>
              <a:t>Requisites</a:t>
            </a:r>
            <a:r>
              <a:rPr sz="2800" cap="small" spc="55" dirty="0"/>
              <a:t> </a:t>
            </a:r>
            <a:r>
              <a:rPr sz="2800" cap="small" dirty="0"/>
              <a:t>of</a:t>
            </a:r>
            <a:r>
              <a:rPr sz="2800" cap="small" spc="30" dirty="0"/>
              <a:t> </a:t>
            </a:r>
            <a:r>
              <a:rPr sz="2800" cap="small" dirty="0"/>
              <a:t>Capacity</a:t>
            </a:r>
            <a:r>
              <a:rPr sz="2800" cap="small" spc="25" dirty="0"/>
              <a:t> </a:t>
            </a:r>
            <a:r>
              <a:rPr sz="2800" cap="small" spc="-45" dirty="0"/>
              <a:t>Building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663041" y="1488389"/>
            <a:ext cx="7867015" cy="52038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indent="-274320">
              <a:lnSpc>
                <a:spcPts val="2740"/>
              </a:lnSpc>
              <a:spcBef>
                <a:spcPts val="100"/>
              </a:spcBef>
              <a:buClr>
                <a:srgbClr val="FD8537"/>
              </a:buClr>
              <a:buSzPct val="68750"/>
              <a:buFont typeface="Arial MT"/>
              <a:buChar char="•"/>
              <a:tabLst>
                <a:tab pos="287020" algn="l"/>
              </a:tabLst>
            </a:pPr>
            <a:r>
              <a:rPr sz="2400" dirty="0">
                <a:latin typeface="Cambria"/>
                <a:cs typeface="Cambria"/>
              </a:rPr>
              <a:t>Institutionalisation</a:t>
            </a:r>
            <a:r>
              <a:rPr sz="2400" spc="53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–</a:t>
            </a:r>
            <a:r>
              <a:rPr sz="2400" spc="47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Firm</a:t>
            </a:r>
            <a:r>
              <a:rPr sz="2400" spc="50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belongs</a:t>
            </a:r>
            <a:r>
              <a:rPr sz="2400" spc="49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to</a:t>
            </a:r>
            <a:r>
              <a:rPr sz="2400" spc="509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none</a:t>
            </a:r>
            <a:r>
              <a:rPr sz="2400" spc="49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-</a:t>
            </a:r>
            <a:r>
              <a:rPr sz="2400" spc="520" dirty="0">
                <a:latin typeface="Cambria"/>
                <a:cs typeface="Cambria"/>
              </a:rPr>
              <a:t> </a:t>
            </a:r>
            <a:r>
              <a:rPr sz="2400" spc="-10" dirty="0">
                <a:latin typeface="Cambria"/>
                <a:cs typeface="Cambria"/>
              </a:rPr>
              <a:t>perpetual</a:t>
            </a:r>
            <a:endParaRPr sz="2400">
              <a:latin typeface="Cambria"/>
              <a:cs typeface="Cambria"/>
            </a:endParaRPr>
          </a:p>
          <a:p>
            <a:pPr marL="287020">
              <a:lnSpc>
                <a:spcPts val="2740"/>
              </a:lnSpc>
            </a:pPr>
            <a:r>
              <a:rPr sz="2400" spc="-10" dirty="0">
                <a:latin typeface="Cambria"/>
                <a:cs typeface="Cambria"/>
              </a:rPr>
              <a:t>continuity</a:t>
            </a:r>
            <a:endParaRPr sz="2400">
              <a:latin typeface="Cambria"/>
              <a:cs typeface="Cambria"/>
            </a:endParaRPr>
          </a:p>
          <a:p>
            <a:pPr marL="287020" indent="-274320">
              <a:lnSpc>
                <a:spcPct val="100000"/>
              </a:lnSpc>
              <a:spcBef>
                <a:spcPts val="1345"/>
              </a:spcBef>
              <a:buClr>
                <a:srgbClr val="FD8537"/>
              </a:buClr>
              <a:buSzPct val="68750"/>
              <a:buFont typeface="Arial MT"/>
              <a:buChar char="•"/>
              <a:tabLst>
                <a:tab pos="287020" algn="l"/>
              </a:tabLst>
            </a:pPr>
            <a:r>
              <a:rPr sz="2400" dirty="0">
                <a:latin typeface="Cambria"/>
                <a:cs typeface="Cambria"/>
              </a:rPr>
              <a:t>Roles</a:t>
            </a:r>
            <a:r>
              <a:rPr sz="2400" spc="105" dirty="0">
                <a:latin typeface="Cambria"/>
                <a:cs typeface="Cambria"/>
              </a:rPr>
              <a:t> </a:t>
            </a:r>
            <a:r>
              <a:rPr sz="2400" spc="60" dirty="0">
                <a:latin typeface="Cambria"/>
                <a:cs typeface="Cambria"/>
              </a:rPr>
              <a:t>and</a:t>
            </a:r>
            <a:r>
              <a:rPr sz="2400" spc="10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responsibilities</a:t>
            </a:r>
            <a:r>
              <a:rPr sz="2400" spc="135" dirty="0">
                <a:latin typeface="Cambria"/>
                <a:cs typeface="Cambria"/>
              </a:rPr>
              <a:t> </a:t>
            </a:r>
            <a:r>
              <a:rPr sz="2400" spc="50" dirty="0">
                <a:latin typeface="Cambria"/>
                <a:cs typeface="Cambria"/>
              </a:rPr>
              <a:t>should</a:t>
            </a:r>
            <a:r>
              <a:rPr sz="2400" spc="10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be</a:t>
            </a:r>
            <a:r>
              <a:rPr sz="2400" spc="14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clearly</a:t>
            </a:r>
            <a:r>
              <a:rPr sz="2400" spc="10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set</a:t>
            </a:r>
            <a:r>
              <a:rPr sz="2400" spc="120" dirty="0">
                <a:latin typeface="Cambria"/>
                <a:cs typeface="Cambria"/>
              </a:rPr>
              <a:t> </a:t>
            </a:r>
            <a:r>
              <a:rPr sz="2400" spc="-25" dirty="0">
                <a:latin typeface="Cambria"/>
                <a:cs typeface="Cambria"/>
              </a:rPr>
              <a:t>out</a:t>
            </a:r>
            <a:endParaRPr sz="2400">
              <a:latin typeface="Cambria"/>
              <a:cs typeface="Cambria"/>
            </a:endParaRPr>
          </a:p>
          <a:p>
            <a:pPr marL="287020" indent="-274320">
              <a:lnSpc>
                <a:spcPts val="2735"/>
              </a:lnSpc>
              <a:spcBef>
                <a:spcPts val="1345"/>
              </a:spcBef>
              <a:buClr>
                <a:srgbClr val="FD8537"/>
              </a:buClr>
              <a:buSzPct val="68750"/>
              <a:buFont typeface="Arial MT"/>
              <a:buChar char="•"/>
              <a:tabLst>
                <a:tab pos="287020" algn="l"/>
              </a:tabLst>
            </a:pPr>
            <a:r>
              <a:rPr sz="2400" spc="90" dirty="0">
                <a:latin typeface="Cambria"/>
                <a:cs typeface="Cambria"/>
              </a:rPr>
              <a:t>Managing</a:t>
            </a:r>
            <a:r>
              <a:rPr sz="2400" spc="29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Partner</a:t>
            </a:r>
            <a:r>
              <a:rPr sz="2400" spc="290" dirty="0">
                <a:latin typeface="Cambria"/>
                <a:cs typeface="Cambria"/>
              </a:rPr>
              <a:t> </a:t>
            </a:r>
            <a:r>
              <a:rPr sz="2400" spc="270" dirty="0">
                <a:latin typeface="Cambria"/>
                <a:cs typeface="Cambria"/>
              </a:rPr>
              <a:t>/</a:t>
            </a:r>
            <a:r>
              <a:rPr sz="2400" spc="28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person</a:t>
            </a:r>
            <a:r>
              <a:rPr sz="2400" spc="285" dirty="0">
                <a:latin typeface="Cambria"/>
                <a:cs typeface="Cambria"/>
              </a:rPr>
              <a:t> </a:t>
            </a:r>
            <a:r>
              <a:rPr sz="2400" spc="70" dirty="0">
                <a:latin typeface="Cambria"/>
                <a:cs typeface="Cambria"/>
              </a:rPr>
              <a:t>who</a:t>
            </a:r>
            <a:r>
              <a:rPr sz="2400" spc="28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represents</a:t>
            </a:r>
            <a:r>
              <a:rPr sz="2400" spc="28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the</a:t>
            </a:r>
            <a:r>
              <a:rPr sz="2400" spc="28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firm</a:t>
            </a:r>
            <a:r>
              <a:rPr sz="2400" spc="275" dirty="0">
                <a:latin typeface="Cambria"/>
                <a:cs typeface="Cambria"/>
              </a:rPr>
              <a:t> </a:t>
            </a:r>
            <a:r>
              <a:rPr sz="2400" spc="-25" dirty="0">
                <a:latin typeface="Cambria"/>
                <a:cs typeface="Cambria"/>
              </a:rPr>
              <a:t>to</a:t>
            </a:r>
            <a:endParaRPr sz="2400">
              <a:latin typeface="Cambria"/>
              <a:cs typeface="Cambria"/>
            </a:endParaRPr>
          </a:p>
          <a:p>
            <a:pPr marL="287020">
              <a:lnSpc>
                <a:spcPts val="2735"/>
              </a:lnSpc>
            </a:pPr>
            <a:r>
              <a:rPr sz="2400" dirty="0">
                <a:latin typeface="Cambria"/>
                <a:cs typeface="Cambria"/>
              </a:rPr>
              <a:t>be</a:t>
            </a:r>
            <a:r>
              <a:rPr sz="2400" spc="13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clearly</a:t>
            </a:r>
            <a:r>
              <a:rPr sz="2400" spc="140" dirty="0">
                <a:latin typeface="Cambria"/>
                <a:cs typeface="Cambria"/>
              </a:rPr>
              <a:t> </a:t>
            </a:r>
            <a:r>
              <a:rPr sz="2400" spc="-10" dirty="0">
                <a:latin typeface="Cambria"/>
                <a:cs typeface="Cambria"/>
              </a:rPr>
              <a:t>identified</a:t>
            </a:r>
            <a:endParaRPr sz="2400">
              <a:latin typeface="Cambria"/>
              <a:cs typeface="Cambria"/>
            </a:endParaRPr>
          </a:p>
          <a:p>
            <a:pPr marL="287020" marR="8255" indent="-274955">
              <a:lnSpc>
                <a:spcPts val="2590"/>
              </a:lnSpc>
              <a:spcBef>
                <a:spcPts val="1675"/>
              </a:spcBef>
              <a:buClr>
                <a:srgbClr val="FD8537"/>
              </a:buClr>
              <a:buSzPct val="68750"/>
              <a:buFont typeface="Arial MT"/>
              <a:buChar char="•"/>
              <a:tabLst>
                <a:tab pos="287020" algn="l"/>
                <a:tab pos="2091689" algn="l"/>
                <a:tab pos="2533650" algn="l"/>
                <a:tab pos="3839210" algn="l"/>
                <a:tab pos="4281170" algn="l"/>
                <a:tab pos="4768850" algn="l"/>
                <a:tab pos="5930900" algn="l"/>
                <a:tab pos="6723380" algn="l"/>
              </a:tabLst>
            </a:pPr>
            <a:r>
              <a:rPr sz="2400" spc="-10" dirty="0">
                <a:latin typeface="Cambria"/>
                <a:cs typeface="Cambria"/>
              </a:rPr>
              <a:t>Committees</a:t>
            </a:r>
            <a:r>
              <a:rPr sz="2400" dirty="0">
                <a:latin typeface="Cambria"/>
                <a:cs typeface="Cambria"/>
              </a:rPr>
              <a:t>	</a:t>
            </a:r>
            <a:r>
              <a:rPr sz="2400" spc="25" dirty="0">
                <a:latin typeface="Cambria"/>
                <a:cs typeface="Cambria"/>
              </a:rPr>
              <a:t>of</a:t>
            </a:r>
            <a:r>
              <a:rPr sz="2400" dirty="0">
                <a:latin typeface="Cambria"/>
                <a:cs typeface="Cambria"/>
              </a:rPr>
              <a:t>	</a:t>
            </a:r>
            <a:r>
              <a:rPr sz="2400" spc="-10" dirty="0">
                <a:latin typeface="Cambria"/>
                <a:cs typeface="Cambria"/>
              </a:rPr>
              <a:t>partners</a:t>
            </a:r>
            <a:r>
              <a:rPr sz="2400" dirty="0">
                <a:latin typeface="Cambria"/>
                <a:cs typeface="Cambria"/>
              </a:rPr>
              <a:t>	</a:t>
            </a:r>
            <a:r>
              <a:rPr sz="2400" spc="-25" dirty="0">
                <a:latin typeface="Cambria"/>
                <a:cs typeface="Cambria"/>
              </a:rPr>
              <a:t>to</a:t>
            </a:r>
            <a:r>
              <a:rPr sz="2400" dirty="0">
                <a:latin typeface="Cambria"/>
                <a:cs typeface="Cambria"/>
              </a:rPr>
              <a:t>	</a:t>
            </a:r>
            <a:r>
              <a:rPr sz="2400" spc="-25" dirty="0">
                <a:latin typeface="Cambria"/>
                <a:cs typeface="Cambria"/>
              </a:rPr>
              <a:t>be</a:t>
            </a:r>
            <a:r>
              <a:rPr sz="2400" dirty="0">
                <a:latin typeface="Cambria"/>
                <a:cs typeface="Cambria"/>
              </a:rPr>
              <a:t>	</a:t>
            </a:r>
            <a:r>
              <a:rPr sz="2400" spc="-10" dirty="0">
                <a:latin typeface="Cambria"/>
                <a:cs typeface="Cambria"/>
              </a:rPr>
              <a:t>formed</a:t>
            </a:r>
            <a:r>
              <a:rPr sz="2400" dirty="0">
                <a:latin typeface="Cambria"/>
                <a:cs typeface="Cambria"/>
              </a:rPr>
              <a:t>	</a:t>
            </a:r>
            <a:r>
              <a:rPr sz="2400" spc="-20" dirty="0">
                <a:latin typeface="Cambria"/>
                <a:cs typeface="Cambria"/>
              </a:rPr>
              <a:t>with</a:t>
            </a:r>
            <a:r>
              <a:rPr sz="2400" dirty="0">
                <a:latin typeface="Cambria"/>
                <a:cs typeface="Cambria"/>
              </a:rPr>
              <a:t>	</a:t>
            </a:r>
            <a:r>
              <a:rPr sz="2400" spc="-10" dirty="0">
                <a:latin typeface="Cambria"/>
                <a:cs typeface="Cambria"/>
              </a:rPr>
              <a:t>ultimate </a:t>
            </a:r>
            <a:r>
              <a:rPr sz="2400" dirty="0">
                <a:latin typeface="Cambria"/>
                <a:cs typeface="Cambria"/>
              </a:rPr>
              <a:t>powers</a:t>
            </a:r>
            <a:r>
              <a:rPr sz="2400" spc="16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resting</a:t>
            </a:r>
            <a:r>
              <a:rPr sz="2400" spc="16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with</a:t>
            </a:r>
            <a:r>
              <a:rPr sz="2400" spc="20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entire</a:t>
            </a:r>
            <a:r>
              <a:rPr sz="2400" spc="18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partnership</a:t>
            </a:r>
            <a:r>
              <a:rPr sz="2400" spc="145" dirty="0">
                <a:latin typeface="Cambria"/>
                <a:cs typeface="Cambria"/>
              </a:rPr>
              <a:t> </a:t>
            </a:r>
            <a:r>
              <a:rPr sz="2400" spc="40" dirty="0">
                <a:latin typeface="Cambria"/>
                <a:cs typeface="Cambria"/>
              </a:rPr>
              <a:t>/network</a:t>
            </a:r>
            <a:endParaRPr sz="2400">
              <a:latin typeface="Cambria"/>
              <a:cs typeface="Cambria"/>
            </a:endParaRPr>
          </a:p>
          <a:p>
            <a:pPr marL="287020" marR="8255" indent="-274955">
              <a:lnSpc>
                <a:spcPts val="2600"/>
              </a:lnSpc>
              <a:spcBef>
                <a:spcPts val="1630"/>
              </a:spcBef>
              <a:buClr>
                <a:srgbClr val="FD8537"/>
              </a:buClr>
              <a:buSzPct val="68750"/>
              <a:buFont typeface="Arial MT"/>
              <a:buChar char="•"/>
              <a:tabLst>
                <a:tab pos="287020" algn="l"/>
                <a:tab pos="1195705" algn="l"/>
                <a:tab pos="1744345" algn="l"/>
                <a:tab pos="3289935" algn="l"/>
                <a:tab pos="3717290" algn="l"/>
                <a:tab pos="4451985" algn="l"/>
                <a:tab pos="6449060" algn="l"/>
                <a:tab pos="7537450" algn="l"/>
              </a:tabLst>
            </a:pPr>
            <a:r>
              <a:rPr sz="2400" spc="-10" dirty="0">
                <a:latin typeface="Cambria"/>
                <a:cs typeface="Cambria"/>
              </a:rPr>
              <a:t>Rules</a:t>
            </a:r>
            <a:r>
              <a:rPr sz="2400" dirty="0">
                <a:latin typeface="Cambria"/>
                <a:cs typeface="Cambria"/>
              </a:rPr>
              <a:t>	</a:t>
            </a:r>
            <a:r>
              <a:rPr sz="2400" spc="-25" dirty="0">
                <a:latin typeface="Cambria"/>
                <a:cs typeface="Cambria"/>
              </a:rPr>
              <a:t>for</a:t>
            </a:r>
            <a:r>
              <a:rPr sz="2400" dirty="0">
                <a:latin typeface="Cambria"/>
                <a:cs typeface="Cambria"/>
              </a:rPr>
              <a:t>	</a:t>
            </a:r>
            <a:r>
              <a:rPr sz="2400" spc="-10" dirty="0">
                <a:latin typeface="Cambria"/>
                <a:cs typeface="Cambria"/>
              </a:rPr>
              <a:t>admission</a:t>
            </a:r>
            <a:r>
              <a:rPr sz="2400" dirty="0">
                <a:latin typeface="Cambria"/>
                <a:cs typeface="Cambria"/>
              </a:rPr>
              <a:t>	</a:t>
            </a:r>
            <a:r>
              <a:rPr sz="2400" spc="25" dirty="0">
                <a:latin typeface="Cambria"/>
                <a:cs typeface="Cambria"/>
              </a:rPr>
              <a:t>of</a:t>
            </a:r>
            <a:r>
              <a:rPr sz="2400" dirty="0">
                <a:latin typeface="Cambria"/>
                <a:cs typeface="Cambria"/>
              </a:rPr>
              <a:t>	</a:t>
            </a:r>
            <a:r>
              <a:rPr sz="2400" spc="-25" dirty="0">
                <a:latin typeface="Cambria"/>
                <a:cs typeface="Cambria"/>
              </a:rPr>
              <a:t>new</a:t>
            </a:r>
            <a:r>
              <a:rPr sz="2400" dirty="0">
                <a:latin typeface="Cambria"/>
                <a:cs typeface="Cambria"/>
              </a:rPr>
              <a:t>	</a:t>
            </a:r>
            <a:r>
              <a:rPr sz="2400" spc="-10" dirty="0">
                <a:latin typeface="Cambria"/>
                <a:cs typeface="Cambria"/>
              </a:rPr>
              <a:t>Partner/Firm</a:t>
            </a:r>
            <a:r>
              <a:rPr sz="2400" dirty="0">
                <a:latin typeface="Cambria"/>
                <a:cs typeface="Cambria"/>
              </a:rPr>
              <a:t>	</a:t>
            </a:r>
            <a:r>
              <a:rPr sz="2400" spc="40" dirty="0">
                <a:latin typeface="Cambria"/>
                <a:cs typeface="Cambria"/>
              </a:rPr>
              <a:t>should</a:t>
            </a:r>
            <a:r>
              <a:rPr sz="2400" dirty="0">
                <a:latin typeface="Cambria"/>
                <a:cs typeface="Cambria"/>
              </a:rPr>
              <a:t>	</a:t>
            </a:r>
            <a:r>
              <a:rPr sz="2400" spc="-35" dirty="0">
                <a:latin typeface="Cambria"/>
                <a:cs typeface="Cambria"/>
              </a:rPr>
              <a:t>be </a:t>
            </a:r>
            <a:r>
              <a:rPr sz="2400" spc="-10" dirty="0">
                <a:latin typeface="Cambria"/>
                <a:cs typeface="Cambria"/>
              </a:rPr>
              <a:t>documented</a:t>
            </a:r>
            <a:endParaRPr sz="2400">
              <a:latin typeface="Cambria"/>
              <a:cs typeface="Cambria"/>
            </a:endParaRPr>
          </a:p>
          <a:p>
            <a:pPr marL="287020" indent="-274320">
              <a:lnSpc>
                <a:spcPct val="100000"/>
              </a:lnSpc>
              <a:spcBef>
                <a:spcPts val="1300"/>
              </a:spcBef>
              <a:buClr>
                <a:srgbClr val="FD8537"/>
              </a:buClr>
              <a:buSzPct val="68750"/>
              <a:buFont typeface="Arial MT"/>
              <a:buChar char="•"/>
              <a:tabLst>
                <a:tab pos="287020" algn="l"/>
              </a:tabLst>
            </a:pPr>
            <a:r>
              <a:rPr sz="2400" dirty="0">
                <a:latin typeface="Cambria"/>
                <a:cs typeface="Cambria"/>
              </a:rPr>
              <a:t>Retirement</a:t>
            </a:r>
            <a:r>
              <a:rPr sz="2400" spc="170" dirty="0">
                <a:latin typeface="Cambria"/>
                <a:cs typeface="Cambria"/>
              </a:rPr>
              <a:t> </a:t>
            </a:r>
            <a:r>
              <a:rPr sz="2400" spc="50" dirty="0">
                <a:latin typeface="Cambria"/>
                <a:cs typeface="Cambria"/>
              </a:rPr>
              <a:t>of</a:t>
            </a:r>
            <a:r>
              <a:rPr sz="2400" spc="14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Partners/Firms</a:t>
            </a:r>
            <a:r>
              <a:rPr sz="2400" spc="140" dirty="0">
                <a:latin typeface="Cambria"/>
                <a:cs typeface="Cambria"/>
              </a:rPr>
              <a:t> </a:t>
            </a:r>
            <a:r>
              <a:rPr sz="2400" spc="50" dirty="0">
                <a:latin typeface="Cambria"/>
                <a:cs typeface="Cambria"/>
              </a:rPr>
              <a:t>should</a:t>
            </a:r>
            <a:r>
              <a:rPr sz="2400" spc="17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be</a:t>
            </a:r>
            <a:r>
              <a:rPr sz="2400" spc="160" dirty="0">
                <a:latin typeface="Cambria"/>
                <a:cs typeface="Cambria"/>
              </a:rPr>
              <a:t> </a:t>
            </a:r>
            <a:r>
              <a:rPr sz="2400" spc="-10" dirty="0">
                <a:latin typeface="Cambria"/>
                <a:cs typeface="Cambria"/>
              </a:rPr>
              <a:t>defined</a:t>
            </a:r>
            <a:endParaRPr sz="24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695"/>
              </a:spcBef>
            </a:pPr>
            <a:endParaRPr sz="2400">
              <a:latin typeface="Cambria"/>
              <a:cs typeface="Cambria"/>
            </a:endParaRPr>
          </a:p>
          <a:p>
            <a:pPr marR="5080" algn="r">
              <a:lnSpc>
                <a:spcPct val="100000"/>
              </a:lnSpc>
            </a:pPr>
            <a:r>
              <a:rPr sz="2400" i="1" spc="-10" dirty="0">
                <a:latin typeface="Palatino Linotype"/>
                <a:cs typeface="Palatino Linotype"/>
              </a:rPr>
              <a:t>Cont’d…</a:t>
            </a:r>
            <a:endParaRPr sz="2400">
              <a:latin typeface="Palatino Linotype"/>
              <a:cs typeface="Palatino Linotype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1368" y="732485"/>
            <a:ext cx="7149465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cap="small" dirty="0"/>
              <a:t>Essential</a:t>
            </a:r>
            <a:r>
              <a:rPr sz="2800" cap="small" spc="25" dirty="0"/>
              <a:t> </a:t>
            </a:r>
            <a:r>
              <a:rPr sz="2800" cap="small" dirty="0"/>
              <a:t>Requisites</a:t>
            </a:r>
            <a:r>
              <a:rPr sz="2800" cap="small" spc="55" dirty="0"/>
              <a:t> </a:t>
            </a:r>
            <a:r>
              <a:rPr sz="2800" cap="small" dirty="0"/>
              <a:t>of</a:t>
            </a:r>
            <a:r>
              <a:rPr sz="2800" cap="small" spc="30" dirty="0"/>
              <a:t> </a:t>
            </a:r>
            <a:r>
              <a:rPr sz="2800" cap="small" dirty="0"/>
              <a:t>Capacity</a:t>
            </a:r>
            <a:r>
              <a:rPr sz="2800" cap="small" spc="20" dirty="0"/>
              <a:t> </a:t>
            </a:r>
            <a:r>
              <a:rPr sz="2800" cap="small" spc="-45" dirty="0"/>
              <a:t>Building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834644" y="1039460"/>
            <a:ext cx="7914640" cy="4434205"/>
          </a:xfrm>
          <a:prstGeom prst="rect">
            <a:avLst/>
          </a:prstGeom>
        </p:spPr>
        <p:txBody>
          <a:bodyPr vert="horz" wrap="square" lIns="0" tIns="18478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455"/>
              </a:spcBef>
            </a:pPr>
            <a:r>
              <a:rPr sz="2400" b="1" i="1" spc="-10" dirty="0">
                <a:solidFill>
                  <a:srgbClr val="FDB686"/>
                </a:solidFill>
                <a:latin typeface="Palatino Linotype"/>
                <a:cs typeface="Palatino Linotype"/>
              </a:rPr>
              <a:t>(Cont’d…)</a:t>
            </a:r>
            <a:endParaRPr sz="2400">
              <a:latin typeface="Palatino Linotype"/>
              <a:cs typeface="Palatino Linotype"/>
            </a:endParaRPr>
          </a:p>
          <a:p>
            <a:pPr marL="286385" marR="226060" indent="-274320">
              <a:lnSpc>
                <a:spcPts val="2590"/>
              </a:lnSpc>
              <a:spcBef>
                <a:spcPts val="1680"/>
              </a:spcBef>
              <a:buClr>
                <a:srgbClr val="FD8537"/>
              </a:buClr>
              <a:buSzPct val="68750"/>
              <a:buFont typeface="Arial MT"/>
              <a:buChar char="•"/>
              <a:tabLst>
                <a:tab pos="286385" algn="l"/>
              </a:tabLst>
            </a:pPr>
            <a:r>
              <a:rPr sz="2400" spc="65" dirty="0">
                <a:latin typeface="Cambria"/>
                <a:cs typeface="Cambria"/>
              </a:rPr>
              <a:t>Profit/Cost</a:t>
            </a:r>
            <a:r>
              <a:rPr sz="2400" spc="25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Centers</a:t>
            </a:r>
            <a:r>
              <a:rPr sz="2400" spc="254" dirty="0">
                <a:latin typeface="Cambria"/>
                <a:cs typeface="Cambria"/>
              </a:rPr>
              <a:t> </a:t>
            </a:r>
            <a:r>
              <a:rPr sz="2400" spc="50" dirty="0">
                <a:latin typeface="Cambria"/>
                <a:cs typeface="Cambria"/>
              </a:rPr>
              <a:t>should</a:t>
            </a:r>
            <a:r>
              <a:rPr sz="2400" spc="254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be</a:t>
            </a:r>
            <a:r>
              <a:rPr sz="2400" spc="26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identified</a:t>
            </a:r>
            <a:r>
              <a:rPr sz="2400" spc="265" dirty="0">
                <a:latin typeface="Cambria"/>
                <a:cs typeface="Cambria"/>
              </a:rPr>
              <a:t> </a:t>
            </a:r>
            <a:r>
              <a:rPr sz="2400" spc="210" dirty="0">
                <a:latin typeface="Cambria"/>
                <a:cs typeface="Cambria"/>
              </a:rPr>
              <a:t>&amp;</a:t>
            </a:r>
            <a:r>
              <a:rPr sz="2400" spc="270" dirty="0">
                <a:latin typeface="Cambria"/>
                <a:cs typeface="Cambria"/>
              </a:rPr>
              <a:t> </a:t>
            </a:r>
            <a:r>
              <a:rPr sz="2400" spc="-10" dirty="0">
                <a:latin typeface="Cambria"/>
                <a:cs typeface="Cambria"/>
              </a:rPr>
              <a:t>profit/cost </a:t>
            </a:r>
            <a:r>
              <a:rPr sz="2400" spc="50" dirty="0">
                <a:latin typeface="Cambria"/>
                <a:cs typeface="Cambria"/>
              </a:rPr>
              <a:t>should</a:t>
            </a:r>
            <a:r>
              <a:rPr sz="2400" spc="11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be</a:t>
            </a:r>
            <a:r>
              <a:rPr sz="2400" spc="9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shared</a:t>
            </a:r>
            <a:r>
              <a:rPr sz="2400" spc="100" dirty="0">
                <a:latin typeface="Cambria"/>
                <a:cs typeface="Cambria"/>
              </a:rPr>
              <a:t> </a:t>
            </a:r>
            <a:r>
              <a:rPr sz="2400" spc="-10" dirty="0">
                <a:latin typeface="Cambria"/>
                <a:cs typeface="Cambria"/>
              </a:rPr>
              <a:t>accordingly</a:t>
            </a:r>
            <a:endParaRPr sz="2400">
              <a:latin typeface="Cambria"/>
              <a:cs typeface="Cambria"/>
            </a:endParaRPr>
          </a:p>
          <a:p>
            <a:pPr marL="286385" indent="-273685">
              <a:lnSpc>
                <a:spcPts val="2735"/>
              </a:lnSpc>
              <a:spcBef>
                <a:spcPts val="1310"/>
              </a:spcBef>
              <a:buClr>
                <a:srgbClr val="FD8537"/>
              </a:buClr>
              <a:buSzPct val="68750"/>
              <a:buFont typeface="Arial MT"/>
              <a:buChar char="•"/>
              <a:tabLst>
                <a:tab pos="286385" algn="l"/>
                <a:tab pos="1223010" algn="l"/>
                <a:tab pos="2311400" algn="l"/>
                <a:tab pos="2787015" algn="l"/>
                <a:tab pos="3293110" algn="l"/>
                <a:tab pos="4841875" algn="l"/>
                <a:tab pos="6336030" algn="l"/>
                <a:tab pos="6982459" algn="l"/>
              </a:tabLst>
            </a:pPr>
            <a:r>
              <a:rPr sz="2400" spc="-10" dirty="0">
                <a:latin typeface="Cambria"/>
                <a:cs typeface="Cambria"/>
              </a:rPr>
              <a:t>There</a:t>
            </a:r>
            <a:r>
              <a:rPr sz="2400" dirty="0">
                <a:latin typeface="Cambria"/>
                <a:cs typeface="Cambria"/>
              </a:rPr>
              <a:t>	</a:t>
            </a:r>
            <a:r>
              <a:rPr sz="2400" spc="45" dirty="0">
                <a:latin typeface="Cambria"/>
                <a:cs typeface="Cambria"/>
              </a:rPr>
              <a:t>should</a:t>
            </a:r>
            <a:r>
              <a:rPr sz="2400" dirty="0">
                <a:latin typeface="Cambria"/>
                <a:cs typeface="Cambria"/>
              </a:rPr>
              <a:t>	</a:t>
            </a:r>
            <a:r>
              <a:rPr sz="2400" spc="-25" dirty="0">
                <a:latin typeface="Cambria"/>
                <a:cs typeface="Cambria"/>
              </a:rPr>
              <a:t>be</a:t>
            </a:r>
            <a:r>
              <a:rPr sz="2400" dirty="0">
                <a:latin typeface="Cambria"/>
                <a:cs typeface="Cambria"/>
              </a:rPr>
              <a:t>	</a:t>
            </a:r>
            <a:r>
              <a:rPr sz="2400" spc="-25" dirty="0">
                <a:latin typeface="Cambria"/>
                <a:cs typeface="Cambria"/>
              </a:rPr>
              <a:t>no</a:t>
            </a:r>
            <a:r>
              <a:rPr sz="2400" dirty="0">
                <a:latin typeface="Cambria"/>
                <a:cs typeface="Cambria"/>
              </a:rPr>
              <a:t>	</a:t>
            </a:r>
            <a:r>
              <a:rPr sz="2400" spc="45" dirty="0">
                <a:latin typeface="Cambria"/>
                <a:cs typeface="Cambria"/>
              </a:rPr>
              <a:t>ambiguity</a:t>
            </a:r>
            <a:r>
              <a:rPr sz="2400" dirty="0">
                <a:latin typeface="Cambria"/>
                <a:cs typeface="Cambria"/>
              </a:rPr>
              <a:t>	</a:t>
            </a:r>
            <a:r>
              <a:rPr sz="2400" spc="-10" dirty="0">
                <a:latin typeface="Cambria"/>
                <a:cs typeface="Cambria"/>
              </a:rPr>
              <a:t>regarding</a:t>
            </a:r>
            <a:r>
              <a:rPr sz="2400" dirty="0">
                <a:latin typeface="Cambria"/>
                <a:cs typeface="Cambria"/>
              </a:rPr>
              <a:t>	</a:t>
            </a:r>
            <a:r>
              <a:rPr sz="2400" spc="25" dirty="0">
                <a:latin typeface="Cambria"/>
                <a:cs typeface="Cambria"/>
              </a:rPr>
              <a:t>key</a:t>
            </a:r>
            <a:r>
              <a:rPr sz="2400" dirty="0">
                <a:latin typeface="Cambria"/>
                <a:cs typeface="Cambria"/>
              </a:rPr>
              <a:t>	</a:t>
            </a:r>
            <a:r>
              <a:rPr sz="2400" spc="-10" dirty="0">
                <a:latin typeface="Cambria"/>
                <a:cs typeface="Cambria"/>
              </a:rPr>
              <a:t>areas</a:t>
            </a:r>
            <a:endParaRPr sz="2400">
              <a:latin typeface="Cambria"/>
              <a:cs typeface="Cambria"/>
            </a:endParaRPr>
          </a:p>
          <a:p>
            <a:pPr marL="286385">
              <a:lnSpc>
                <a:spcPts val="2735"/>
              </a:lnSpc>
            </a:pPr>
            <a:r>
              <a:rPr sz="2400" dirty="0">
                <a:latin typeface="Cambria"/>
                <a:cs typeface="Cambria"/>
              </a:rPr>
              <a:t>such</a:t>
            </a:r>
            <a:r>
              <a:rPr sz="2400" spc="18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as</a:t>
            </a:r>
            <a:r>
              <a:rPr sz="2400" spc="15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sharing</a:t>
            </a:r>
            <a:r>
              <a:rPr sz="2400" spc="204" dirty="0">
                <a:latin typeface="Cambria"/>
                <a:cs typeface="Cambria"/>
              </a:rPr>
              <a:t> </a:t>
            </a:r>
            <a:r>
              <a:rPr sz="2400" spc="50" dirty="0">
                <a:latin typeface="Cambria"/>
                <a:cs typeface="Cambria"/>
              </a:rPr>
              <a:t>of</a:t>
            </a:r>
            <a:r>
              <a:rPr sz="2400" spc="15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profits</a:t>
            </a:r>
            <a:r>
              <a:rPr sz="2400" spc="135" dirty="0">
                <a:latin typeface="Cambria"/>
                <a:cs typeface="Cambria"/>
              </a:rPr>
              <a:t> </a:t>
            </a:r>
            <a:r>
              <a:rPr sz="2400" spc="-20" dirty="0">
                <a:latin typeface="Cambria"/>
                <a:cs typeface="Cambria"/>
              </a:rPr>
              <a:t>etc.</a:t>
            </a:r>
            <a:endParaRPr sz="2400">
              <a:latin typeface="Cambria"/>
              <a:cs typeface="Cambria"/>
            </a:endParaRPr>
          </a:p>
          <a:p>
            <a:pPr marL="286385" indent="-273685">
              <a:lnSpc>
                <a:spcPct val="100000"/>
              </a:lnSpc>
              <a:spcBef>
                <a:spcPts val="1345"/>
              </a:spcBef>
              <a:buClr>
                <a:srgbClr val="FD8537"/>
              </a:buClr>
              <a:buSzPct val="68750"/>
              <a:buFont typeface="Arial MT"/>
              <a:buChar char="•"/>
              <a:tabLst>
                <a:tab pos="286385" algn="l"/>
              </a:tabLst>
            </a:pPr>
            <a:r>
              <a:rPr sz="2400" spc="215" dirty="0">
                <a:latin typeface="Cambria"/>
                <a:cs typeface="Cambria"/>
              </a:rPr>
              <a:t>HR</a:t>
            </a:r>
            <a:r>
              <a:rPr sz="2400" spc="7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processes</a:t>
            </a:r>
            <a:r>
              <a:rPr sz="2400" spc="70" dirty="0">
                <a:latin typeface="Cambria"/>
                <a:cs typeface="Cambria"/>
              </a:rPr>
              <a:t> </a:t>
            </a:r>
            <a:r>
              <a:rPr sz="2400" spc="55" dirty="0">
                <a:latin typeface="Cambria"/>
                <a:cs typeface="Cambria"/>
              </a:rPr>
              <a:t>should</a:t>
            </a:r>
            <a:r>
              <a:rPr sz="2400" spc="9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be</a:t>
            </a:r>
            <a:r>
              <a:rPr sz="2400" spc="70" dirty="0">
                <a:latin typeface="Cambria"/>
                <a:cs typeface="Cambria"/>
              </a:rPr>
              <a:t> </a:t>
            </a:r>
            <a:r>
              <a:rPr sz="2400" spc="50" dirty="0">
                <a:latin typeface="Cambria"/>
                <a:cs typeface="Cambria"/>
              </a:rPr>
              <a:t>put</a:t>
            </a:r>
            <a:r>
              <a:rPr sz="2400" spc="8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into</a:t>
            </a:r>
            <a:r>
              <a:rPr sz="2400" spc="80" dirty="0">
                <a:latin typeface="Cambria"/>
                <a:cs typeface="Cambria"/>
              </a:rPr>
              <a:t> </a:t>
            </a:r>
            <a:r>
              <a:rPr sz="2400" spc="-10" dirty="0">
                <a:latin typeface="Cambria"/>
                <a:cs typeface="Cambria"/>
              </a:rPr>
              <a:t>place</a:t>
            </a:r>
            <a:endParaRPr sz="2400">
              <a:latin typeface="Cambria"/>
              <a:cs typeface="Cambria"/>
            </a:endParaRPr>
          </a:p>
          <a:p>
            <a:pPr marL="286385" indent="-273685">
              <a:lnSpc>
                <a:spcPct val="100000"/>
              </a:lnSpc>
              <a:spcBef>
                <a:spcPts val="1350"/>
              </a:spcBef>
              <a:buClr>
                <a:srgbClr val="FD8537"/>
              </a:buClr>
              <a:buSzPct val="68750"/>
              <a:buFont typeface="Arial MT"/>
              <a:buChar char="•"/>
              <a:tabLst>
                <a:tab pos="286385" algn="l"/>
              </a:tabLst>
            </a:pPr>
            <a:r>
              <a:rPr sz="2400" dirty="0">
                <a:latin typeface="Cambria"/>
                <a:cs typeface="Cambria"/>
              </a:rPr>
              <a:t>Stationery</a:t>
            </a:r>
            <a:r>
              <a:rPr sz="2400" spc="145" dirty="0">
                <a:latin typeface="Cambria"/>
                <a:cs typeface="Cambria"/>
              </a:rPr>
              <a:t> </a:t>
            </a:r>
            <a:r>
              <a:rPr sz="2400" spc="50" dirty="0">
                <a:latin typeface="Cambria"/>
                <a:cs typeface="Cambria"/>
              </a:rPr>
              <a:t>of</a:t>
            </a:r>
            <a:r>
              <a:rPr sz="2400" spc="135" dirty="0">
                <a:latin typeface="Cambria"/>
                <a:cs typeface="Cambria"/>
              </a:rPr>
              <a:t> </a:t>
            </a:r>
            <a:r>
              <a:rPr sz="2400" spc="50" dirty="0">
                <a:latin typeface="Cambria"/>
                <a:cs typeface="Cambria"/>
              </a:rPr>
              <a:t>common</a:t>
            </a:r>
            <a:r>
              <a:rPr sz="2400" spc="17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design</a:t>
            </a:r>
            <a:r>
              <a:rPr sz="2400" spc="145" dirty="0">
                <a:latin typeface="Cambria"/>
                <a:cs typeface="Cambria"/>
              </a:rPr>
              <a:t> </a:t>
            </a:r>
            <a:r>
              <a:rPr sz="2400" spc="55" dirty="0">
                <a:latin typeface="Cambria"/>
                <a:cs typeface="Cambria"/>
              </a:rPr>
              <a:t>should</a:t>
            </a:r>
            <a:r>
              <a:rPr sz="2400" spc="17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be</a:t>
            </a:r>
            <a:r>
              <a:rPr sz="2400" spc="150" dirty="0">
                <a:latin typeface="Cambria"/>
                <a:cs typeface="Cambria"/>
              </a:rPr>
              <a:t> </a:t>
            </a:r>
            <a:r>
              <a:rPr sz="2400" spc="-20" dirty="0">
                <a:latin typeface="Cambria"/>
                <a:cs typeface="Cambria"/>
              </a:rPr>
              <a:t>used</a:t>
            </a:r>
            <a:endParaRPr sz="2400">
              <a:latin typeface="Cambria"/>
              <a:cs typeface="Cambria"/>
            </a:endParaRPr>
          </a:p>
          <a:p>
            <a:pPr marL="286385" indent="-273685">
              <a:lnSpc>
                <a:spcPct val="100000"/>
              </a:lnSpc>
              <a:spcBef>
                <a:spcPts val="1225"/>
              </a:spcBef>
              <a:buClr>
                <a:srgbClr val="FD8537"/>
              </a:buClr>
              <a:buSzPct val="68750"/>
              <a:buFont typeface="Arial MT"/>
              <a:buChar char="•"/>
              <a:tabLst>
                <a:tab pos="286385" algn="l"/>
              </a:tabLst>
            </a:pPr>
            <a:r>
              <a:rPr sz="2400" dirty="0">
                <a:latin typeface="Cambria"/>
                <a:cs typeface="Cambria"/>
              </a:rPr>
              <a:t>Periodical</a:t>
            </a:r>
            <a:r>
              <a:rPr sz="2400" spc="140" dirty="0">
                <a:latin typeface="Cambria"/>
                <a:cs typeface="Cambria"/>
              </a:rPr>
              <a:t> </a:t>
            </a:r>
            <a:r>
              <a:rPr sz="2400" spc="45" dirty="0">
                <a:latin typeface="Cambria"/>
                <a:cs typeface="Cambria"/>
              </a:rPr>
              <a:t>Meetings</a:t>
            </a:r>
            <a:r>
              <a:rPr sz="2400" spc="16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are</a:t>
            </a:r>
            <a:r>
              <a:rPr sz="2400" spc="165" dirty="0">
                <a:latin typeface="Cambria"/>
                <a:cs typeface="Cambria"/>
              </a:rPr>
              <a:t> </a:t>
            </a:r>
            <a:r>
              <a:rPr sz="2400" spc="-20" dirty="0">
                <a:latin typeface="Cambria"/>
                <a:cs typeface="Cambria"/>
              </a:rPr>
              <a:t>must</a:t>
            </a:r>
            <a:endParaRPr sz="2400">
              <a:latin typeface="Cambria"/>
              <a:cs typeface="Cambria"/>
            </a:endParaRPr>
          </a:p>
          <a:p>
            <a:pPr marL="286385" indent="-273685">
              <a:lnSpc>
                <a:spcPct val="100000"/>
              </a:lnSpc>
              <a:spcBef>
                <a:spcPts val="1395"/>
              </a:spcBef>
              <a:buClr>
                <a:srgbClr val="FD8537"/>
              </a:buClr>
              <a:buSzPct val="68750"/>
              <a:buFont typeface="Arial MT"/>
              <a:buChar char="•"/>
              <a:tabLst>
                <a:tab pos="286385" algn="l"/>
              </a:tabLst>
            </a:pPr>
            <a:r>
              <a:rPr sz="2400" spc="45" dirty="0">
                <a:latin typeface="Cambria"/>
                <a:cs typeface="Cambria"/>
              </a:rPr>
              <a:t>Creation</a:t>
            </a:r>
            <a:r>
              <a:rPr sz="2400" spc="114" dirty="0">
                <a:latin typeface="Cambria"/>
                <a:cs typeface="Cambria"/>
              </a:rPr>
              <a:t> </a:t>
            </a:r>
            <a:r>
              <a:rPr sz="2400" spc="50" dirty="0">
                <a:latin typeface="Cambria"/>
                <a:cs typeface="Cambria"/>
              </a:rPr>
              <a:t>of</a:t>
            </a:r>
            <a:r>
              <a:rPr sz="2400" spc="14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immoveable</a:t>
            </a:r>
            <a:r>
              <a:rPr sz="2400" spc="18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properties</a:t>
            </a:r>
            <a:r>
              <a:rPr sz="2400" spc="100" dirty="0">
                <a:latin typeface="Cambria"/>
                <a:cs typeface="Cambria"/>
              </a:rPr>
              <a:t> </a:t>
            </a:r>
            <a:r>
              <a:rPr sz="2400" spc="50" dirty="0">
                <a:latin typeface="Cambria"/>
                <a:cs typeface="Cambria"/>
              </a:rPr>
              <a:t>should</a:t>
            </a:r>
            <a:r>
              <a:rPr sz="2400" spc="17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be</a:t>
            </a:r>
            <a:r>
              <a:rPr sz="2400" spc="150" dirty="0">
                <a:latin typeface="Cambria"/>
                <a:cs typeface="Cambria"/>
              </a:rPr>
              <a:t> </a:t>
            </a:r>
            <a:r>
              <a:rPr sz="2400" spc="50" dirty="0">
                <a:latin typeface="Cambria"/>
                <a:cs typeface="Cambria"/>
              </a:rPr>
              <a:t>avoided</a:t>
            </a:r>
            <a:endParaRPr sz="24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9590" y="1431183"/>
            <a:ext cx="8199755" cy="4978400"/>
          </a:xfrm>
          <a:prstGeom prst="rect">
            <a:avLst/>
          </a:prstGeom>
        </p:spPr>
        <p:txBody>
          <a:bodyPr vert="horz" wrap="square" lIns="0" tIns="12890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015"/>
              </a:spcBef>
              <a:buClr>
                <a:srgbClr val="FD8537"/>
              </a:buClr>
              <a:buSzPct val="68750"/>
              <a:buFont typeface="Arial MT"/>
              <a:buChar char="•"/>
              <a:tabLst>
                <a:tab pos="287020" algn="l"/>
              </a:tabLst>
            </a:pPr>
            <a:r>
              <a:rPr sz="2400" spc="90" dirty="0">
                <a:latin typeface="Cambria"/>
                <a:cs typeface="Cambria"/>
              </a:rPr>
              <a:t>Change</a:t>
            </a:r>
            <a:r>
              <a:rPr sz="2400" spc="75" dirty="0">
                <a:latin typeface="Cambria"/>
                <a:cs typeface="Cambria"/>
              </a:rPr>
              <a:t> </a:t>
            </a:r>
            <a:r>
              <a:rPr sz="2400" spc="50" dirty="0">
                <a:latin typeface="Cambria"/>
                <a:cs typeface="Cambria"/>
              </a:rPr>
              <a:t>of</a:t>
            </a:r>
            <a:r>
              <a:rPr sz="2400" spc="65" dirty="0">
                <a:latin typeface="Cambria"/>
                <a:cs typeface="Cambria"/>
              </a:rPr>
              <a:t> </a:t>
            </a:r>
            <a:r>
              <a:rPr sz="2400" spc="120" dirty="0">
                <a:latin typeface="Cambria"/>
                <a:cs typeface="Cambria"/>
              </a:rPr>
              <a:t>Mind</a:t>
            </a:r>
            <a:r>
              <a:rPr sz="2400" spc="75" dirty="0">
                <a:latin typeface="Cambria"/>
                <a:cs typeface="Cambria"/>
              </a:rPr>
              <a:t> </a:t>
            </a:r>
            <a:r>
              <a:rPr sz="2400" spc="-25" dirty="0">
                <a:latin typeface="Cambria"/>
                <a:cs typeface="Cambria"/>
              </a:rPr>
              <a:t>Set</a:t>
            </a:r>
            <a:endParaRPr sz="2400">
              <a:latin typeface="Cambria"/>
              <a:cs typeface="Cambria"/>
            </a:endParaRPr>
          </a:p>
          <a:p>
            <a:pPr marL="287020" indent="-274320">
              <a:lnSpc>
                <a:spcPct val="100000"/>
              </a:lnSpc>
              <a:spcBef>
                <a:spcPts val="915"/>
              </a:spcBef>
              <a:buClr>
                <a:srgbClr val="FD8537"/>
              </a:buClr>
              <a:buSzPct val="68750"/>
              <a:buFont typeface="Arial MT"/>
              <a:buChar char="•"/>
              <a:tabLst>
                <a:tab pos="287020" algn="l"/>
              </a:tabLst>
            </a:pPr>
            <a:r>
              <a:rPr sz="2400" dirty="0">
                <a:latin typeface="Cambria"/>
                <a:cs typeface="Cambria"/>
              </a:rPr>
              <a:t>Identification</a:t>
            </a:r>
            <a:r>
              <a:rPr sz="2400" spc="185" dirty="0">
                <a:latin typeface="Cambria"/>
                <a:cs typeface="Cambria"/>
              </a:rPr>
              <a:t> </a:t>
            </a:r>
            <a:r>
              <a:rPr sz="2400" spc="50" dirty="0">
                <a:latin typeface="Cambria"/>
                <a:cs typeface="Cambria"/>
              </a:rPr>
              <a:t>of</a:t>
            </a:r>
            <a:r>
              <a:rPr sz="2400" spc="135" dirty="0">
                <a:latin typeface="Cambria"/>
                <a:cs typeface="Cambria"/>
              </a:rPr>
              <a:t> </a:t>
            </a:r>
            <a:r>
              <a:rPr sz="2400" spc="60" dirty="0">
                <a:latin typeface="Cambria"/>
                <a:cs typeface="Cambria"/>
              </a:rPr>
              <a:t>Geographical</a:t>
            </a:r>
            <a:r>
              <a:rPr sz="2400" spc="165" dirty="0">
                <a:latin typeface="Cambria"/>
                <a:cs typeface="Cambria"/>
              </a:rPr>
              <a:t> </a:t>
            </a:r>
            <a:r>
              <a:rPr sz="2400" spc="210" dirty="0">
                <a:latin typeface="Cambria"/>
                <a:cs typeface="Cambria"/>
              </a:rPr>
              <a:t>&amp;</a:t>
            </a:r>
            <a:r>
              <a:rPr sz="2400" spc="15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Practice</a:t>
            </a:r>
            <a:r>
              <a:rPr sz="2400" spc="160" dirty="0">
                <a:latin typeface="Cambria"/>
                <a:cs typeface="Cambria"/>
              </a:rPr>
              <a:t> </a:t>
            </a:r>
            <a:r>
              <a:rPr sz="2400" spc="-10" dirty="0">
                <a:latin typeface="Cambria"/>
                <a:cs typeface="Cambria"/>
              </a:rPr>
              <a:t>areas</a:t>
            </a:r>
            <a:endParaRPr sz="2400">
              <a:latin typeface="Cambria"/>
              <a:cs typeface="Cambria"/>
            </a:endParaRPr>
          </a:p>
          <a:p>
            <a:pPr marL="287020" indent="-274320">
              <a:lnSpc>
                <a:spcPct val="100000"/>
              </a:lnSpc>
              <a:spcBef>
                <a:spcPts val="915"/>
              </a:spcBef>
              <a:buClr>
                <a:srgbClr val="FD8537"/>
              </a:buClr>
              <a:buSzPct val="68750"/>
              <a:buFont typeface="Arial MT"/>
              <a:buChar char="•"/>
              <a:tabLst>
                <a:tab pos="287020" algn="l"/>
              </a:tabLst>
            </a:pPr>
            <a:r>
              <a:rPr sz="2400" dirty="0">
                <a:latin typeface="Cambria"/>
                <a:cs typeface="Cambria"/>
              </a:rPr>
              <a:t>Identification</a:t>
            </a:r>
            <a:r>
              <a:rPr sz="2400" spc="295" dirty="0">
                <a:latin typeface="Cambria"/>
                <a:cs typeface="Cambria"/>
              </a:rPr>
              <a:t> </a:t>
            </a:r>
            <a:r>
              <a:rPr sz="2400" spc="50" dirty="0">
                <a:latin typeface="Cambria"/>
                <a:cs typeface="Cambria"/>
              </a:rPr>
              <a:t>of</a:t>
            </a:r>
            <a:r>
              <a:rPr sz="2400" spc="245" dirty="0">
                <a:latin typeface="Cambria"/>
                <a:cs typeface="Cambria"/>
              </a:rPr>
              <a:t> </a:t>
            </a:r>
            <a:r>
              <a:rPr sz="2400" spc="-10" dirty="0">
                <a:latin typeface="Cambria"/>
                <a:cs typeface="Cambria"/>
              </a:rPr>
              <a:t>Firms/Partners</a:t>
            </a:r>
            <a:endParaRPr sz="2400">
              <a:latin typeface="Cambria"/>
              <a:cs typeface="Cambria"/>
            </a:endParaRPr>
          </a:p>
          <a:p>
            <a:pPr marL="287020" indent="-274320">
              <a:lnSpc>
                <a:spcPct val="100000"/>
              </a:lnSpc>
              <a:spcBef>
                <a:spcPts val="910"/>
              </a:spcBef>
              <a:buClr>
                <a:srgbClr val="FD8537"/>
              </a:buClr>
              <a:buSzPct val="68750"/>
              <a:buFont typeface="Arial MT"/>
              <a:buChar char="•"/>
              <a:tabLst>
                <a:tab pos="287020" algn="l"/>
              </a:tabLst>
            </a:pPr>
            <a:r>
              <a:rPr sz="2400" spc="55" dirty="0">
                <a:latin typeface="Cambria"/>
                <a:cs typeface="Cambria"/>
              </a:rPr>
              <a:t>Meeting</a:t>
            </a:r>
            <a:r>
              <a:rPr sz="2400" spc="95" dirty="0">
                <a:latin typeface="Cambria"/>
                <a:cs typeface="Cambria"/>
              </a:rPr>
              <a:t> </a:t>
            </a:r>
            <a:r>
              <a:rPr sz="2400" spc="50" dirty="0">
                <a:latin typeface="Cambria"/>
                <a:cs typeface="Cambria"/>
              </a:rPr>
              <a:t>of</a:t>
            </a:r>
            <a:r>
              <a:rPr sz="2400" spc="75" dirty="0">
                <a:latin typeface="Cambria"/>
                <a:cs typeface="Cambria"/>
              </a:rPr>
              <a:t> </a:t>
            </a:r>
            <a:r>
              <a:rPr sz="2400" spc="70" dirty="0">
                <a:latin typeface="Cambria"/>
                <a:cs typeface="Cambria"/>
              </a:rPr>
              <a:t>Minds</a:t>
            </a:r>
            <a:endParaRPr sz="2400">
              <a:latin typeface="Cambria"/>
              <a:cs typeface="Cambria"/>
            </a:endParaRPr>
          </a:p>
          <a:p>
            <a:pPr marL="287020" marR="5080" indent="-274955">
              <a:lnSpc>
                <a:spcPts val="2590"/>
              </a:lnSpc>
              <a:spcBef>
                <a:spcPts val="1245"/>
              </a:spcBef>
              <a:buClr>
                <a:srgbClr val="FD8537"/>
              </a:buClr>
              <a:buSzPct val="68750"/>
              <a:buFont typeface="Arial MT"/>
              <a:buChar char="•"/>
              <a:tabLst>
                <a:tab pos="287020" algn="l"/>
                <a:tab pos="2207895" algn="l"/>
                <a:tab pos="2777490" algn="l"/>
                <a:tab pos="5104130" algn="l"/>
                <a:tab pos="6833234" algn="l"/>
              </a:tabLst>
            </a:pPr>
            <a:r>
              <a:rPr sz="2400" spc="-10" dirty="0">
                <a:latin typeface="Cambria"/>
                <a:cs typeface="Cambria"/>
              </a:rPr>
              <a:t>Presentation</a:t>
            </a:r>
            <a:r>
              <a:rPr sz="2400" dirty="0">
                <a:latin typeface="Cambria"/>
                <a:cs typeface="Cambria"/>
              </a:rPr>
              <a:t>	</a:t>
            </a:r>
            <a:r>
              <a:rPr sz="2400" spc="30" dirty="0">
                <a:latin typeface="Cambria"/>
                <a:cs typeface="Cambria"/>
              </a:rPr>
              <a:t>by</a:t>
            </a:r>
            <a:r>
              <a:rPr sz="2400" dirty="0">
                <a:latin typeface="Cambria"/>
                <a:cs typeface="Cambria"/>
              </a:rPr>
              <a:t>	</a:t>
            </a:r>
            <a:r>
              <a:rPr sz="2400" spc="-10" dirty="0">
                <a:latin typeface="Cambria"/>
                <a:cs typeface="Cambria"/>
              </a:rPr>
              <a:t>Firms/Partners</a:t>
            </a:r>
            <a:r>
              <a:rPr sz="2400" dirty="0">
                <a:latin typeface="Cambria"/>
                <a:cs typeface="Cambria"/>
              </a:rPr>
              <a:t>	</a:t>
            </a:r>
            <a:r>
              <a:rPr sz="2400" spc="40" dirty="0">
                <a:latin typeface="Cambria"/>
                <a:cs typeface="Cambria"/>
              </a:rPr>
              <a:t>identifying</a:t>
            </a:r>
            <a:r>
              <a:rPr sz="2400" dirty="0">
                <a:latin typeface="Cambria"/>
                <a:cs typeface="Cambria"/>
              </a:rPr>
              <a:t>	</a:t>
            </a:r>
            <a:r>
              <a:rPr sz="2400" spc="-10" dirty="0">
                <a:latin typeface="Cambria"/>
                <a:cs typeface="Cambria"/>
              </a:rPr>
              <a:t>resources, </a:t>
            </a:r>
            <a:r>
              <a:rPr sz="2400" dirty="0">
                <a:latin typeface="Cambria"/>
                <a:cs typeface="Cambria"/>
              </a:rPr>
              <a:t>areas</a:t>
            </a:r>
            <a:r>
              <a:rPr sz="2400" spc="190" dirty="0">
                <a:latin typeface="Cambria"/>
                <a:cs typeface="Cambria"/>
              </a:rPr>
              <a:t> </a:t>
            </a:r>
            <a:r>
              <a:rPr sz="2400" spc="50" dirty="0">
                <a:latin typeface="Cambria"/>
                <a:cs typeface="Cambria"/>
              </a:rPr>
              <a:t>of</a:t>
            </a:r>
            <a:r>
              <a:rPr sz="2400" spc="18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practice,</a:t>
            </a:r>
            <a:r>
              <a:rPr sz="2400" spc="20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future</a:t>
            </a:r>
            <a:r>
              <a:rPr sz="2400" spc="204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visions,</a:t>
            </a:r>
            <a:r>
              <a:rPr sz="2400" spc="20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strengths,</a:t>
            </a:r>
            <a:r>
              <a:rPr sz="2400" spc="200" dirty="0">
                <a:latin typeface="Cambria"/>
                <a:cs typeface="Cambria"/>
              </a:rPr>
              <a:t> </a:t>
            </a:r>
            <a:r>
              <a:rPr sz="2400" spc="-10" dirty="0">
                <a:latin typeface="Cambria"/>
                <a:cs typeface="Cambria"/>
              </a:rPr>
              <a:t>weakness</a:t>
            </a:r>
            <a:endParaRPr sz="2400">
              <a:latin typeface="Cambria"/>
              <a:cs typeface="Cambria"/>
            </a:endParaRPr>
          </a:p>
          <a:p>
            <a:pPr marL="287020" indent="-274320">
              <a:lnSpc>
                <a:spcPct val="100000"/>
              </a:lnSpc>
              <a:spcBef>
                <a:spcPts val="875"/>
              </a:spcBef>
              <a:buClr>
                <a:srgbClr val="FD8537"/>
              </a:buClr>
              <a:buSzPct val="68750"/>
              <a:buFont typeface="Arial MT"/>
              <a:buChar char="•"/>
              <a:tabLst>
                <a:tab pos="287020" algn="l"/>
              </a:tabLst>
            </a:pPr>
            <a:r>
              <a:rPr sz="2400" dirty="0">
                <a:latin typeface="Cambria"/>
                <a:cs typeface="Cambria"/>
              </a:rPr>
              <a:t>Identification</a:t>
            </a:r>
            <a:r>
              <a:rPr sz="2400" spc="185" dirty="0">
                <a:latin typeface="Cambria"/>
                <a:cs typeface="Cambria"/>
              </a:rPr>
              <a:t> </a:t>
            </a:r>
            <a:r>
              <a:rPr sz="2400" spc="50" dirty="0">
                <a:latin typeface="Cambria"/>
                <a:cs typeface="Cambria"/>
              </a:rPr>
              <a:t>of</a:t>
            </a:r>
            <a:r>
              <a:rPr sz="2400" spc="140" dirty="0">
                <a:latin typeface="Cambria"/>
                <a:cs typeface="Cambria"/>
              </a:rPr>
              <a:t> </a:t>
            </a:r>
            <a:r>
              <a:rPr sz="2400" spc="50" dirty="0">
                <a:latin typeface="Cambria"/>
                <a:cs typeface="Cambria"/>
              </a:rPr>
              <a:t>common</a:t>
            </a:r>
            <a:r>
              <a:rPr sz="2400" spc="190" dirty="0">
                <a:latin typeface="Cambria"/>
                <a:cs typeface="Cambria"/>
              </a:rPr>
              <a:t> </a:t>
            </a:r>
            <a:r>
              <a:rPr sz="2400" spc="80" dirty="0">
                <a:latin typeface="Cambria"/>
                <a:cs typeface="Cambria"/>
              </a:rPr>
              <a:t>Goals</a:t>
            </a:r>
            <a:r>
              <a:rPr sz="2400" spc="140" dirty="0">
                <a:latin typeface="Cambria"/>
                <a:cs typeface="Cambria"/>
              </a:rPr>
              <a:t> </a:t>
            </a:r>
            <a:r>
              <a:rPr sz="2400" spc="210" dirty="0">
                <a:latin typeface="Cambria"/>
                <a:cs typeface="Cambria"/>
              </a:rPr>
              <a:t>&amp;</a:t>
            </a:r>
            <a:r>
              <a:rPr sz="2400" spc="150" dirty="0">
                <a:latin typeface="Cambria"/>
                <a:cs typeface="Cambria"/>
              </a:rPr>
              <a:t> </a:t>
            </a:r>
            <a:r>
              <a:rPr sz="2400" spc="-10" dirty="0">
                <a:latin typeface="Cambria"/>
                <a:cs typeface="Cambria"/>
              </a:rPr>
              <a:t>Objectives</a:t>
            </a:r>
            <a:endParaRPr sz="2400">
              <a:latin typeface="Cambria"/>
              <a:cs typeface="Cambria"/>
            </a:endParaRPr>
          </a:p>
          <a:p>
            <a:pPr marL="287020" indent="-274320">
              <a:lnSpc>
                <a:spcPct val="100000"/>
              </a:lnSpc>
              <a:spcBef>
                <a:spcPts val="915"/>
              </a:spcBef>
              <a:buClr>
                <a:srgbClr val="FD8537"/>
              </a:buClr>
              <a:buSzPct val="68750"/>
              <a:buFont typeface="Arial MT"/>
              <a:buChar char="•"/>
              <a:tabLst>
                <a:tab pos="287020" algn="l"/>
              </a:tabLst>
            </a:pPr>
            <a:r>
              <a:rPr sz="2400" dirty="0">
                <a:latin typeface="Cambria"/>
                <a:cs typeface="Cambria"/>
              </a:rPr>
              <a:t>Finalisation</a:t>
            </a:r>
            <a:r>
              <a:rPr sz="2400" spc="175" dirty="0">
                <a:latin typeface="Cambria"/>
                <a:cs typeface="Cambria"/>
              </a:rPr>
              <a:t> </a:t>
            </a:r>
            <a:r>
              <a:rPr sz="2400" spc="50" dirty="0">
                <a:latin typeface="Cambria"/>
                <a:cs typeface="Cambria"/>
              </a:rPr>
              <a:t>of</a:t>
            </a:r>
            <a:r>
              <a:rPr sz="2400" spc="13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model</a:t>
            </a:r>
            <a:r>
              <a:rPr sz="2400" spc="140" dirty="0">
                <a:latin typeface="Cambria"/>
                <a:cs typeface="Cambria"/>
              </a:rPr>
              <a:t> </a:t>
            </a:r>
            <a:r>
              <a:rPr sz="2400" spc="50" dirty="0">
                <a:latin typeface="Cambria"/>
                <a:cs typeface="Cambria"/>
              </a:rPr>
              <a:t>of</a:t>
            </a:r>
            <a:r>
              <a:rPr sz="2400" spc="135" dirty="0">
                <a:latin typeface="Cambria"/>
                <a:cs typeface="Cambria"/>
              </a:rPr>
              <a:t> </a:t>
            </a:r>
            <a:r>
              <a:rPr sz="2400" spc="65" dirty="0">
                <a:latin typeface="Cambria"/>
                <a:cs typeface="Cambria"/>
              </a:rPr>
              <a:t>Network</a:t>
            </a:r>
            <a:r>
              <a:rPr sz="2400" spc="12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to</a:t>
            </a:r>
            <a:r>
              <a:rPr sz="2400" spc="16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be</a:t>
            </a:r>
            <a:r>
              <a:rPr sz="2400" spc="145" dirty="0">
                <a:latin typeface="Cambria"/>
                <a:cs typeface="Cambria"/>
              </a:rPr>
              <a:t> </a:t>
            </a:r>
            <a:r>
              <a:rPr sz="2400" spc="45" dirty="0">
                <a:latin typeface="Cambria"/>
                <a:cs typeface="Cambria"/>
              </a:rPr>
              <a:t>followed</a:t>
            </a:r>
            <a:endParaRPr sz="2400">
              <a:latin typeface="Cambria"/>
              <a:cs typeface="Cambria"/>
            </a:endParaRPr>
          </a:p>
          <a:p>
            <a:pPr marL="287020" marR="5080" indent="-274955">
              <a:lnSpc>
                <a:spcPts val="2590"/>
              </a:lnSpc>
              <a:spcBef>
                <a:spcPts val="1245"/>
              </a:spcBef>
              <a:buClr>
                <a:srgbClr val="FD8537"/>
              </a:buClr>
              <a:buSzPct val="68750"/>
              <a:buFont typeface="Arial MT"/>
              <a:buChar char="•"/>
              <a:tabLst>
                <a:tab pos="287020" algn="l"/>
              </a:tabLst>
            </a:pPr>
            <a:r>
              <a:rPr sz="2400" dirty="0">
                <a:latin typeface="Cambria"/>
                <a:cs typeface="Cambria"/>
              </a:rPr>
              <a:t>Finalisation</a:t>
            </a:r>
            <a:r>
              <a:rPr sz="2400" spc="185" dirty="0">
                <a:latin typeface="Cambria"/>
                <a:cs typeface="Cambria"/>
              </a:rPr>
              <a:t> </a:t>
            </a:r>
            <a:r>
              <a:rPr sz="2400" spc="50" dirty="0">
                <a:latin typeface="Cambria"/>
                <a:cs typeface="Cambria"/>
              </a:rPr>
              <a:t>of</a:t>
            </a:r>
            <a:r>
              <a:rPr sz="2400" spc="195" dirty="0">
                <a:latin typeface="Cambria"/>
                <a:cs typeface="Cambria"/>
              </a:rPr>
              <a:t> </a:t>
            </a:r>
            <a:r>
              <a:rPr sz="2400" spc="105" dirty="0">
                <a:latin typeface="Cambria"/>
                <a:cs typeface="Cambria"/>
              </a:rPr>
              <a:t>Name</a:t>
            </a:r>
            <a:r>
              <a:rPr sz="2400" spc="235" dirty="0">
                <a:latin typeface="Cambria"/>
                <a:cs typeface="Cambria"/>
              </a:rPr>
              <a:t> </a:t>
            </a:r>
            <a:r>
              <a:rPr sz="2400" spc="210" dirty="0">
                <a:latin typeface="Cambria"/>
                <a:cs typeface="Cambria"/>
              </a:rPr>
              <a:t>&amp;</a:t>
            </a:r>
            <a:r>
              <a:rPr sz="2400" spc="18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office</a:t>
            </a:r>
            <a:r>
              <a:rPr sz="2400" spc="180" dirty="0">
                <a:latin typeface="Cambria"/>
                <a:cs typeface="Cambria"/>
              </a:rPr>
              <a:t> </a:t>
            </a:r>
            <a:r>
              <a:rPr sz="2400" spc="65" dirty="0">
                <a:latin typeface="Cambria"/>
                <a:cs typeface="Cambria"/>
              </a:rPr>
              <a:t>Address</a:t>
            </a:r>
            <a:r>
              <a:rPr sz="2400" spc="175" dirty="0">
                <a:latin typeface="Cambria"/>
                <a:cs typeface="Cambria"/>
              </a:rPr>
              <a:t> </a:t>
            </a:r>
            <a:r>
              <a:rPr sz="2400" spc="60" dirty="0">
                <a:latin typeface="Cambria"/>
                <a:cs typeface="Cambria"/>
              </a:rPr>
              <a:t>and</a:t>
            </a:r>
            <a:r>
              <a:rPr sz="2400" spc="195" dirty="0">
                <a:latin typeface="Cambria"/>
                <a:cs typeface="Cambria"/>
              </a:rPr>
              <a:t> </a:t>
            </a:r>
            <a:r>
              <a:rPr sz="2400" spc="60" dirty="0">
                <a:latin typeface="Cambria"/>
                <a:cs typeface="Cambria"/>
              </a:rPr>
              <a:t>filing</a:t>
            </a:r>
            <a:r>
              <a:rPr sz="2400" spc="19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for</a:t>
            </a:r>
            <a:r>
              <a:rPr sz="2400" spc="195" dirty="0">
                <a:latin typeface="Cambria"/>
                <a:cs typeface="Cambria"/>
              </a:rPr>
              <a:t> </a:t>
            </a:r>
            <a:r>
              <a:rPr sz="2400" spc="-20" dirty="0">
                <a:latin typeface="Cambria"/>
                <a:cs typeface="Cambria"/>
              </a:rPr>
              <a:t>name </a:t>
            </a:r>
            <a:r>
              <a:rPr sz="2400" spc="90" dirty="0">
                <a:latin typeface="Cambria"/>
                <a:cs typeface="Cambria"/>
              </a:rPr>
              <a:t>Approval</a:t>
            </a:r>
            <a:endParaRPr sz="2400">
              <a:latin typeface="Cambria"/>
              <a:cs typeface="Cambria"/>
            </a:endParaRPr>
          </a:p>
          <a:p>
            <a:pPr marR="6350" algn="r">
              <a:lnSpc>
                <a:spcPct val="100000"/>
              </a:lnSpc>
              <a:spcBef>
                <a:spcPts val="540"/>
              </a:spcBef>
            </a:pPr>
            <a:r>
              <a:rPr sz="2400" spc="-10" dirty="0">
                <a:latin typeface="Cambria"/>
                <a:cs typeface="Cambria"/>
              </a:rPr>
              <a:t>(</a:t>
            </a:r>
            <a:r>
              <a:rPr sz="2400" i="1" spc="-10" dirty="0">
                <a:latin typeface="Palatino Linotype"/>
                <a:cs typeface="Palatino Linotype"/>
              </a:rPr>
              <a:t>Cont’d…</a:t>
            </a:r>
            <a:r>
              <a:rPr sz="2400" spc="-10" dirty="0">
                <a:latin typeface="Cambria"/>
                <a:cs typeface="Cambria"/>
              </a:rPr>
              <a:t>)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58750">
              <a:lnSpc>
                <a:spcPct val="100000"/>
              </a:lnSpc>
              <a:spcBef>
                <a:spcPts val="110"/>
              </a:spcBef>
            </a:pPr>
            <a:r>
              <a:rPr dirty="0"/>
              <a:t>R</a:t>
            </a:r>
            <a:r>
              <a:rPr sz="2400" dirty="0"/>
              <a:t>OAD</a:t>
            </a:r>
            <a:r>
              <a:rPr sz="2400" spc="75" dirty="0"/>
              <a:t> </a:t>
            </a:r>
            <a:r>
              <a:rPr dirty="0"/>
              <a:t>M</a:t>
            </a:r>
            <a:r>
              <a:rPr sz="2400" dirty="0"/>
              <a:t>AP</a:t>
            </a:r>
            <a:r>
              <a:rPr sz="2400" spc="90" dirty="0"/>
              <a:t> </a:t>
            </a:r>
            <a:r>
              <a:rPr sz="2200" dirty="0"/>
              <a:t>T</a:t>
            </a:r>
            <a:r>
              <a:rPr sz="1900" dirty="0"/>
              <a:t>O</a:t>
            </a:r>
            <a:r>
              <a:rPr sz="1900" spc="190" dirty="0"/>
              <a:t> </a:t>
            </a:r>
            <a:r>
              <a:rPr spc="-10" dirty="0"/>
              <a:t>C</a:t>
            </a:r>
            <a:r>
              <a:rPr sz="2200" spc="-10" dirty="0"/>
              <a:t>ONSOLIDATION</a:t>
            </a:r>
            <a:endParaRPr sz="220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0491" y="1582060"/>
            <a:ext cx="8199755" cy="4538980"/>
          </a:xfrm>
          <a:prstGeom prst="rect">
            <a:avLst/>
          </a:prstGeom>
        </p:spPr>
        <p:txBody>
          <a:bodyPr vert="horz" wrap="square" lIns="0" tIns="128905" rIns="0" bIns="0" rtlCol="0">
            <a:spAutoFit/>
          </a:bodyPr>
          <a:lstStyle/>
          <a:p>
            <a:pPr marL="286385" indent="-273685">
              <a:lnSpc>
                <a:spcPct val="100000"/>
              </a:lnSpc>
              <a:spcBef>
                <a:spcPts val="1015"/>
              </a:spcBef>
              <a:buClr>
                <a:srgbClr val="FD8537"/>
              </a:buClr>
              <a:buSzPct val="68750"/>
              <a:buFont typeface="Arial MT"/>
              <a:buChar char="•"/>
              <a:tabLst>
                <a:tab pos="286385" algn="l"/>
              </a:tabLst>
            </a:pPr>
            <a:r>
              <a:rPr sz="2400" dirty="0">
                <a:latin typeface="Cambria"/>
                <a:cs typeface="Cambria"/>
              </a:rPr>
              <a:t>Finalisation</a:t>
            </a:r>
            <a:r>
              <a:rPr sz="2400" spc="175" dirty="0">
                <a:latin typeface="Cambria"/>
                <a:cs typeface="Cambria"/>
              </a:rPr>
              <a:t> </a:t>
            </a:r>
            <a:r>
              <a:rPr sz="2400" spc="50" dirty="0">
                <a:latin typeface="Cambria"/>
                <a:cs typeface="Cambria"/>
              </a:rPr>
              <a:t>of</a:t>
            </a:r>
            <a:r>
              <a:rPr sz="2400" spc="155" dirty="0">
                <a:latin typeface="Cambria"/>
                <a:cs typeface="Cambria"/>
              </a:rPr>
              <a:t> </a:t>
            </a:r>
            <a:r>
              <a:rPr sz="2400" spc="70" dirty="0">
                <a:latin typeface="Cambria"/>
                <a:cs typeface="Cambria"/>
              </a:rPr>
              <a:t>Network/Firm</a:t>
            </a:r>
            <a:r>
              <a:rPr sz="2400" spc="13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vision</a:t>
            </a:r>
            <a:r>
              <a:rPr sz="2400" spc="13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for</a:t>
            </a:r>
            <a:r>
              <a:rPr sz="2400" spc="175" dirty="0">
                <a:latin typeface="Cambria"/>
                <a:cs typeface="Cambria"/>
              </a:rPr>
              <a:t> </a:t>
            </a:r>
            <a:r>
              <a:rPr sz="2400" spc="-80" dirty="0">
                <a:latin typeface="Cambria"/>
                <a:cs typeface="Cambria"/>
              </a:rPr>
              <a:t>3-</a:t>
            </a:r>
            <a:r>
              <a:rPr sz="2400" dirty="0">
                <a:latin typeface="Cambria"/>
                <a:cs typeface="Cambria"/>
              </a:rPr>
              <a:t>5</a:t>
            </a:r>
            <a:r>
              <a:rPr sz="2400" spc="155" dirty="0">
                <a:latin typeface="Cambria"/>
                <a:cs typeface="Cambria"/>
              </a:rPr>
              <a:t> </a:t>
            </a:r>
            <a:r>
              <a:rPr sz="2400" spc="-10" dirty="0">
                <a:latin typeface="Cambria"/>
                <a:cs typeface="Cambria"/>
              </a:rPr>
              <a:t>years</a:t>
            </a:r>
            <a:endParaRPr sz="2400">
              <a:latin typeface="Cambria"/>
              <a:cs typeface="Cambria"/>
            </a:endParaRPr>
          </a:p>
          <a:p>
            <a:pPr marL="287020" marR="6350" indent="-274320">
              <a:lnSpc>
                <a:spcPts val="2590"/>
              </a:lnSpc>
              <a:spcBef>
                <a:spcPts val="1240"/>
              </a:spcBef>
              <a:buClr>
                <a:srgbClr val="FD8537"/>
              </a:buClr>
              <a:buSzPct val="68750"/>
              <a:buFont typeface="Arial MT"/>
              <a:buChar char="•"/>
              <a:tabLst>
                <a:tab pos="287020" algn="l"/>
                <a:tab pos="2088514" algn="l"/>
                <a:tab pos="2579370" algn="l"/>
                <a:tab pos="4525010" algn="l"/>
                <a:tab pos="5344795" algn="l"/>
                <a:tab pos="6650355" algn="l"/>
                <a:tab pos="7473315" algn="l"/>
              </a:tabLst>
            </a:pPr>
            <a:r>
              <a:rPr sz="2400" spc="-10" dirty="0">
                <a:latin typeface="Cambria"/>
                <a:cs typeface="Cambria"/>
              </a:rPr>
              <a:t>Finalisation</a:t>
            </a:r>
            <a:r>
              <a:rPr sz="2400" dirty="0">
                <a:latin typeface="Cambria"/>
                <a:cs typeface="Cambria"/>
              </a:rPr>
              <a:t>	</a:t>
            </a:r>
            <a:r>
              <a:rPr sz="2400" spc="30" dirty="0">
                <a:latin typeface="Cambria"/>
                <a:cs typeface="Cambria"/>
              </a:rPr>
              <a:t>of</a:t>
            </a:r>
            <a:r>
              <a:rPr sz="2400" dirty="0">
                <a:latin typeface="Cambria"/>
                <a:cs typeface="Cambria"/>
              </a:rPr>
              <a:t>	</a:t>
            </a:r>
            <a:r>
              <a:rPr sz="2400" spc="35" dirty="0">
                <a:latin typeface="Cambria"/>
                <a:cs typeface="Cambria"/>
              </a:rPr>
              <a:t>Membership</a:t>
            </a:r>
            <a:r>
              <a:rPr sz="2400" dirty="0">
                <a:latin typeface="Cambria"/>
                <a:cs typeface="Cambria"/>
              </a:rPr>
              <a:t>	</a:t>
            </a:r>
            <a:r>
              <a:rPr sz="2400" spc="-10" dirty="0">
                <a:latin typeface="Cambria"/>
                <a:cs typeface="Cambria"/>
              </a:rPr>
              <a:t>fees,</a:t>
            </a:r>
            <a:r>
              <a:rPr sz="2400" dirty="0">
                <a:latin typeface="Cambria"/>
                <a:cs typeface="Cambria"/>
              </a:rPr>
              <a:t>	</a:t>
            </a:r>
            <a:r>
              <a:rPr sz="2400" spc="-10" dirty="0">
                <a:latin typeface="Cambria"/>
                <a:cs typeface="Cambria"/>
              </a:rPr>
              <a:t>Referral</a:t>
            </a:r>
            <a:r>
              <a:rPr sz="2400" dirty="0">
                <a:latin typeface="Cambria"/>
                <a:cs typeface="Cambria"/>
              </a:rPr>
              <a:t>	</a:t>
            </a:r>
            <a:r>
              <a:rPr sz="2400" spc="-10" dirty="0">
                <a:latin typeface="Cambria"/>
                <a:cs typeface="Cambria"/>
              </a:rPr>
              <a:t>fees,</a:t>
            </a:r>
            <a:r>
              <a:rPr sz="2400" dirty="0">
                <a:latin typeface="Cambria"/>
                <a:cs typeface="Cambria"/>
              </a:rPr>
              <a:t>	</a:t>
            </a:r>
            <a:r>
              <a:rPr sz="2400" spc="-20" dirty="0">
                <a:latin typeface="Cambria"/>
                <a:cs typeface="Cambria"/>
              </a:rPr>
              <a:t>work </a:t>
            </a:r>
            <a:r>
              <a:rPr sz="2400" dirty="0">
                <a:latin typeface="Cambria"/>
                <a:cs typeface="Cambria"/>
              </a:rPr>
              <a:t>execution</a:t>
            </a:r>
            <a:r>
              <a:rPr sz="2400" spc="21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procedures,</a:t>
            </a:r>
            <a:r>
              <a:rPr sz="2400" spc="204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sharing</a:t>
            </a:r>
            <a:r>
              <a:rPr sz="2400" spc="270" dirty="0">
                <a:latin typeface="Cambria"/>
                <a:cs typeface="Cambria"/>
              </a:rPr>
              <a:t> </a:t>
            </a:r>
            <a:r>
              <a:rPr sz="2400" spc="50" dirty="0">
                <a:latin typeface="Cambria"/>
                <a:cs typeface="Cambria"/>
              </a:rPr>
              <a:t>of</a:t>
            </a:r>
            <a:r>
              <a:rPr sz="2400" spc="21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professional</a:t>
            </a:r>
            <a:r>
              <a:rPr sz="2400" spc="20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fees</a:t>
            </a:r>
            <a:r>
              <a:rPr sz="2400" spc="204" dirty="0">
                <a:latin typeface="Cambria"/>
                <a:cs typeface="Cambria"/>
              </a:rPr>
              <a:t> </a:t>
            </a:r>
            <a:r>
              <a:rPr sz="2400" spc="-20" dirty="0">
                <a:latin typeface="Cambria"/>
                <a:cs typeface="Cambria"/>
              </a:rPr>
              <a:t>etc.</a:t>
            </a:r>
            <a:endParaRPr sz="2400">
              <a:latin typeface="Cambria"/>
              <a:cs typeface="Cambria"/>
            </a:endParaRPr>
          </a:p>
          <a:p>
            <a:pPr marL="286385" indent="-273685">
              <a:lnSpc>
                <a:spcPct val="100000"/>
              </a:lnSpc>
              <a:spcBef>
                <a:spcPts val="880"/>
              </a:spcBef>
              <a:buClr>
                <a:srgbClr val="FD8537"/>
              </a:buClr>
              <a:buSzPct val="68750"/>
              <a:buFont typeface="Arial MT"/>
              <a:buChar char="•"/>
              <a:tabLst>
                <a:tab pos="286385" algn="l"/>
              </a:tabLst>
            </a:pPr>
            <a:r>
              <a:rPr sz="2400" spc="50" dirty="0">
                <a:latin typeface="Cambria"/>
                <a:cs typeface="Cambria"/>
              </a:rPr>
              <a:t>Identifying</a:t>
            </a:r>
            <a:r>
              <a:rPr sz="2400" spc="185" dirty="0">
                <a:latin typeface="Cambria"/>
                <a:cs typeface="Cambria"/>
              </a:rPr>
              <a:t> </a:t>
            </a:r>
            <a:r>
              <a:rPr sz="2400" spc="70" dirty="0">
                <a:latin typeface="Cambria"/>
                <a:cs typeface="Cambria"/>
              </a:rPr>
              <a:t>Network/Firm</a:t>
            </a:r>
            <a:r>
              <a:rPr sz="2400" spc="17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Leadership</a:t>
            </a:r>
            <a:r>
              <a:rPr sz="2400" spc="180" dirty="0">
                <a:latin typeface="Cambria"/>
                <a:cs typeface="Cambria"/>
              </a:rPr>
              <a:t> </a:t>
            </a:r>
            <a:r>
              <a:rPr sz="2400" spc="210" dirty="0">
                <a:latin typeface="Cambria"/>
                <a:cs typeface="Cambria"/>
              </a:rPr>
              <a:t>&amp;</a:t>
            </a:r>
            <a:r>
              <a:rPr sz="2400" spc="185" dirty="0">
                <a:latin typeface="Cambria"/>
                <a:cs typeface="Cambria"/>
              </a:rPr>
              <a:t> </a:t>
            </a:r>
            <a:r>
              <a:rPr sz="2400" spc="-10" dirty="0">
                <a:latin typeface="Cambria"/>
                <a:cs typeface="Cambria"/>
              </a:rPr>
              <a:t>hierarchy</a:t>
            </a:r>
            <a:endParaRPr sz="2400">
              <a:latin typeface="Cambria"/>
              <a:cs typeface="Cambria"/>
            </a:endParaRPr>
          </a:p>
          <a:p>
            <a:pPr marL="286385" indent="-273685">
              <a:lnSpc>
                <a:spcPct val="100000"/>
              </a:lnSpc>
              <a:spcBef>
                <a:spcPts val="915"/>
              </a:spcBef>
              <a:buClr>
                <a:srgbClr val="FD8537"/>
              </a:buClr>
              <a:buSzPct val="68750"/>
              <a:buFont typeface="Arial MT"/>
              <a:buChar char="•"/>
              <a:tabLst>
                <a:tab pos="286385" algn="l"/>
                <a:tab pos="2366010" algn="l"/>
              </a:tabLst>
            </a:pPr>
            <a:r>
              <a:rPr sz="2400" dirty="0">
                <a:latin typeface="Cambria"/>
                <a:cs typeface="Cambria"/>
              </a:rPr>
              <a:t>Finalisation</a:t>
            </a:r>
            <a:r>
              <a:rPr sz="2400" spc="365" dirty="0">
                <a:latin typeface="Cambria"/>
                <a:cs typeface="Cambria"/>
              </a:rPr>
              <a:t> </a:t>
            </a:r>
            <a:r>
              <a:rPr sz="2400" spc="25" dirty="0">
                <a:latin typeface="Cambria"/>
                <a:cs typeface="Cambria"/>
              </a:rPr>
              <a:t>of</a:t>
            </a:r>
            <a:r>
              <a:rPr sz="2400" dirty="0">
                <a:latin typeface="Cambria"/>
                <a:cs typeface="Cambria"/>
              </a:rPr>
              <a:t>	Branding</a:t>
            </a:r>
            <a:r>
              <a:rPr sz="2400" spc="335" dirty="0">
                <a:latin typeface="Cambria"/>
                <a:cs typeface="Cambria"/>
              </a:rPr>
              <a:t> </a:t>
            </a:r>
            <a:r>
              <a:rPr sz="2400" spc="210" dirty="0">
                <a:latin typeface="Cambria"/>
                <a:cs typeface="Cambria"/>
              </a:rPr>
              <a:t>&amp;</a:t>
            </a:r>
            <a:r>
              <a:rPr sz="2400" spc="29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Standardisation</a:t>
            </a:r>
            <a:r>
              <a:rPr sz="2400" spc="355" dirty="0">
                <a:latin typeface="Cambria"/>
                <a:cs typeface="Cambria"/>
              </a:rPr>
              <a:t> </a:t>
            </a:r>
            <a:r>
              <a:rPr sz="2400" spc="-10" dirty="0">
                <a:latin typeface="Cambria"/>
                <a:cs typeface="Cambria"/>
              </a:rPr>
              <a:t>matters</a:t>
            </a:r>
            <a:endParaRPr sz="2400">
              <a:latin typeface="Cambria"/>
              <a:cs typeface="Cambria"/>
            </a:endParaRPr>
          </a:p>
          <a:p>
            <a:pPr marL="286385" indent="-273685">
              <a:lnSpc>
                <a:spcPct val="100000"/>
              </a:lnSpc>
              <a:spcBef>
                <a:spcPts val="915"/>
              </a:spcBef>
              <a:buClr>
                <a:srgbClr val="FD8537"/>
              </a:buClr>
              <a:buSzPct val="68750"/>
              <a:buFont typeface="Arial MT"/>
              <a:buChar char="•"/>
              <a:tabLst>
                <a:tab pos="286385" algn="l"/>
              </a:tabLst>
            </a:pPr>
            <a:r>
              <a:rPr sz="2400" dirty="0">
                <a:latin typeface="Cambria"/>
                <a:cs typeface="Cambria"/>
              </a:rPr>
              <a:t>Finalisation</a:t>
            </a:r>
            <a:r>
              <a:rPr sz="2400" spc="165" dirty="0">
                <a:latin typeface="Cambria"/>
                <a:cs typeface="Cambria"/>
              </a:rPr>
              <a:t> </a:t>
            </a:r>
            <a:r>
              <a:rPr sz="2400" spc="50" dirty="0">
                <a:latin typeface="Cambria"/>
                <a:cs typeface="Cambria"/>
              </a:rPr>
              <a:t>of</a:t>
            </a:r>
            <a:r>
              <a:rPr sz="2400" spc="145" dirty="0">
                <a:latin typeface="Cambria"/>
                <a:cs typeface="Cambria"/>
              </a:rPr>
              <a:t> </a:t>
            </a:r>
            <a:r>
              <a:rPr sz="2400" spc="85" dirty="0">
                <a:latin typeface="Cambria"/>
                <a:cs typeface="Cambria"/>
              </a:rPr>
              <a:t>Quality</a:t>
            </a:r>
            <a:r>
              <a:rPr sz="2400" spc="160" dirty="0">
                <a:latin typeface="Cambria"/>
                <a:cs typeface="Cambria"/>
              </a:rPr>
              <a:t> </a:t>
            </a:r>
            <a:r>
              <a:rPr sz="2400" spc="60" dirty="0">
                <a:latin typeface="Cambria"/>
                <a:cs typeface="Cambria"/>
              </a:rPr>
              <a:t>Control</a:t>
            </a:r>
            <a:r>
              <a:rPr sz="2400" spc="125" dirty="0">
                <a:latin typeface="Cambria"/>
                <a:cs typeface="Cambria"/>
              </a:rPr>
              <a:t> </a:t>
            </a:r>
            <a:r>
              <a:rPr sz="2400" spc="-10" dirty="0">
                <a:latin typeface="Cambria"/>
                <a:cs typeface="Cambria"/>
              </a:rPr>
              <a:t>aspects</a:t>
            </a:r>
            <a:endParaRPr sz="2400">
              <a:latin typeface="Cambria"/>
              <a:cs typeface="Cambria"/>
            </a:endParaRPr>
          </a:p>
          <a:p>
            <a:pPr marL="286385" indent="-273685">
              <a:lnSpc>
                <a:spcPts val="2735"/>
              </a:lnSpc>
              <a:spcBef>
                <a:spcPts val="910"/>
              </a:spcBef>
              <a:buClr>
                <a:srgbClr val="FD8537"/>
              </a:buClr>
              <a:buSzPct val="68750"/>
              <a:buFont typeface="Arial MT"/>
              <a:buChar char="•"/>
              <a:tabLst>
                <a:tab pos="286385" algn="l"/>
                <a:tab pos="2009139" algn="l"/>
                <a:tab pos="2421255" algn="l"/>
                <a:tab pos="3274695" algn="l"/>
                <a:tab pos="4250690" algn="l"/>
                <a:tab pos="5488305" algn="l"/>
                <a:tab pos="6457950" algn="l"/>
                <a:tab pos="7085965" algn="l"/>
                <a:tab pos="7948930" algn="l"/>
              </a:tabLst>
            </a:pPr>
            <a:r>
              <a:rPr sz="2400" spc="-10" dirty="0">
                <a:latin typeface="Cambria"/>
                <a:cs typeface="Cambria"/>
              </a:rPr>
              <a:t>Finalisation</a:t>
            </a:r>
            <a:r>
              <a:rPr sz="2400" dirty="0">
                <a:latin typeface="Cambria"/>
                <a:cs typeface="Cambria"/>
              </a:rPr>
              <a:t>	</a:t>
            </a:r>
            <a:r>
              <a:rPr sz="2400" spc="30" dirty="0">
                <a:latin typeface="Cambria"/>
                <a:cs typeface="Cambria"/>
              </a:rPr>
              <a:t>of</a:t>
            </a:r>
            <a:r>
              <a:rPr sz="2400" dirty="0">
                <a:latin typeface="Cambria"/>
                <a:cs typeface="Cambria"/>
              </a:rPr>
              <a:t>	</a:t>
            </a:r>
            <a:r>
              <a:rPr sz="2400" spc="-20" dirty="0">
                <a:latin typeface="Cambria"/>
                <a:cs typeface="Cambria"/>
              </a:rPr>
              <a:t>other</a:t>
            </a:r>
            <a:r>
              <a:rPr sz="2400" dirty="0">
                <a:latin typeface="Cambria"/>
                <a:cs typeface="Cambria"/>
              </a:rPr>
              <a:t>	</a:t>
            </a:r>
            <a:r>
              <a:rPr sz="2400" spc="-10" dirty="0">
                <a:latin typeface="Cambria"/>
                <a:cs typeface="Cambria"/>
              </a:rPr>
              <a:t>Policy</a:t>
            </a:r>
            <a:r>
              <a:rPr sz="2400" dirty="0">
                <a:latin typeface="Cambria"/>
                <a:cs typeface="Cambria"/>
              </a:rPr>
              <a:t>	</a:t>
            </a:r>
            <a:r>
              <a:rPr sz="2400" spc="-10" dirty="0">
                <a:latin typeface="Cambria"/>
                <a:cs typeface="Cambria"/>
              </a:rPr>
              <a:t>matters,</a:t>
            </a:r>
            <a:r>
              <a:rPr sz="2400" dirty="0">
                <a:latin typeface="Cambria"/>
                <a:cs typeface="Cambria"/>
              </a:rPr>
              <a:t>	</a:t>
            </a:r>
            <a:r>
              <a:rPr sz="2400" spc="40" dirty="0">
                <a:latin typeface="Cambria"/>
                <a:cs typeface="Cambria"/>
              </a:rPr>
              <a:t>Rules,</a:t>
            </a:r>
            <a:r>
              <a:rPr sz="2400" dirty="0">
                <a:latin typeface="Cambria"/>
                <a:cs typeface="Cambria"/>
              </a:rPr>
              <a:t>	</a:t>
            </a:r>
            <a:r>
              <a:rPr sz="2400" spc="-25" dirty="0">
                <a:latin typeface="Cambria"/>
                <a:cs typeface="Cambria"/>
              </a:rPr>
              <a:t>bye</a:t>
            </a:r>
            <a:r>
              <a:rPr sz="2400" dirty="0">
                <a:latin typeface="Cambria"/>
                <a:cs typeface="Cambria"/>
              </a:rPr>
              <a:t>	</a:t>
            </a:r>
            <a:r>
              <a:rPr sz="2400" spc="55" dirty="0">
                <a:latin typeface="Cambria"/>
                <a:cs typeface="Cambria"/>
              </a:rPr>
              <a:t>Laws</a:t>
            </a:r>
            <a:r>
              <a:rPr sz="2400" dirty="0">
                <a:latin typeface="Cambria"/>
                <a:cs typeface="Cambria"/>
              </a:rPr>
              <a:t>	</a:t>
            </a:r>
            <a:r>
              <a:rPr sz="2400" spc="160" dirty="0">
                <a:latin typeface="Cambria"/>
                <a:cs typeface="Cambria"/>
              </a:rPr>
              <a:t>&amp;</a:t>
            </a:r>
            <a:endParaRPr sz="2400">
              <a:latin typeface="Cambria"/>
              <a:cs typeface="Cambria"/>
            </a:endParaRPr>
          </a:p>
          <a:p>
            <a:pPr marL="287020">
              <a:lnSpc>
                <a:spcPts val="2735"/>
              </a:lnSpc>
            </a:pPr>
            <a:r>
              <a:rPr sz="2400" spc="-10" dirty="0">
                <a:latin typeface="Cambria"/>
                <a:cs typeface="Cambria"/>
              </a:rPr>
              <a:t>Procedures</a:t>
            </a:r>
            <a:endParaRPr sz="2400">
              <a:latin typeface="Cambria"/>
              <a:cs typeface="Cambria"/>
            </a:endParaRPr>
          </a:p>
          <a:p>
            <a:pPr marL="286385" indent="-273685">
              <a:lnSpc>
                <a:spcPct val="100000"/>
              </a:lnSpc>
              <a:spcBef>
                <a:spcPts val="915"/>
              </a:spcBef>
              <a:buClr>
                <a:srgbClr val="FD8537"/>
              </a:buClr>
              <a:buSzPct val="68750"/>
              <a:buFont typeface="Arial MT"/>
              <a:buChar char="•"/>
              <a:tabLst>
                <a:tab pos="286385" algn="l"/>
              </a:tabLst>
            </a:pPr>
            <a:r>
              <a:rPr sz="2400" spc="130" dirty="0">
                <a:latin typeface="Cambria"/>
                <a:cs typeface="Cambria"/>
              </a:rPr>
              <a:t>Upon </a:t>
            </a:r>
            <a:r>
              <a:rPr sz="2400" dirty="0">
                <a:latin typeface="Cambria"/>
                <a:cs typeface="Cambria"/>
              </a:rPr>
              <a:t>name</a:t>
            </a:r>
            <a:r>
              <a:rPr sz="2400" spc="135" dirty="0">
                <a:latin typeface="Cambria"/>
                <a:cs typeface="Cambria"/>
              </a:rPr>
              <a:t> </a:t>
            </a:r>
            <a:r>
              <a:rPr sz="2400" spc="50" dirty="0">
                <a:latin typeface="Cambria"/>
                <a:cs typeface="Cambria"/>
              </a:rPr>
              <a:t>approval</a:t>
            </a:r>
            <a:r>
              <a:rPr sz="2400" spc="12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-</a:t>
            </a:r>
            <a:r>
              <a:rPr sz="2400" spc="13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Registration</a:t>
            </a:r>
            <a:r>
              <a:rPr sz="2400" spc="130" dirty="0">
                <a:latin typeface="Cambria"/>
                <a:cs typeface="Cambria"/>
              </a:rPr>
              <a:t> </a:t>
            </a:r>
            <a:r>
              <a:rPr sz="2400" spc="50" dirty="0">
                <a:latin typeface="Cambria"/>
                <a:cs typeface="Cambria"/>
              </a:rPr>
              <a:t>of</a:t>
            </a:r>
            <a:r>
              <a:rPr sz="2400" spc="130" dirty="0">
                <a:latin typeface="Cambria"/>
                <a:cs typeface="Cambria"/>
              </a:rPr>
              <a:t> </a:t>
            </a:r>
            <a:r>
              <a:rPr sz="2400" spc="60" dirty="0">
                <a:latin typeface="Cambria"/>
                <a:cs typeface="Cambria"/>
              </a:rPr>
              <a:t>Network/Firm</a:t>
            </a:r>
            <a:endParaRPr sz="2400">
              <a:latin typeface="Cambria"/>
              <a:cs typeface="Cambria"/>
            </a:endParaRPr>
          </a:p>
          <a:p>
            <a:pPr marL="286385" indent="-273685">
              <a:lnSpc>
                <a:spcPct val="100000"/>
              </a:lnSpc>
              <a:spcBef>
                <a:spcPts val="910"/>
              </a:spcBef>
              <a:buClr>
                <a:srgbClr val="FD8537"/>
              </a:buClr>
              <a:buSzPct val="68750"/>
              <a:buFont typeface="Arial MT"/>
              <a:buChar char="•"/>
              <a:tabLst>
                <a:tab pos="286385" algn="l"/>
              </a:tabLst>
            </a:pPr>
            <a:r>
              <a:rPr sz="2400" dirty="0">
                <a:latin typeface="Cambria"/>
                <a:cs typeface="Cambria"/>
              </a:rPr>
              <a:t>Successful</a:t>
            </a:r>
            <a:r>
              <a:rPr sz="2400" spc="405" dirty="0">
                <a:latin typeface="Cambria"/>
                <a:cs typeface="Cambria"/>
              </a:rPr>
              <a:t> </a:t>
            </a:r>
            <a:r>
              <a:rPr sz="2400" spc="-10" dirty="0">
                <a:latin typeface="Cambria"/>
                <a:cs typeface="Cambria"/>
              </a:rPr>
              <a:t>Implementation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58750">
              <a:lnSpc>
                <a:spcPct val="100000"/>
              </a:lnSpc>
              <a:spcBef>
                <a:spcPts val="110"/>
              </a:spcBef>
            </a:pPr>
            <a:r>
              <a:rPr dirty="0"/>
              <a:t>R</a:t>
            </a:r>
            <a:r>
              <a:rPr sz="2800" dirty="0"/>
              <a:t>OAD</a:t>
            </a:r>
            <a:r>
              <a:rPr sz="2800" spc="10" dirty="0"/>
              <a:t> </a:t>
            </a:r>
            <a:r>
              <a:rPr dirty="0"/>
              <a:t>M</a:t>
            </a:r>
            <a:r>
              <a:rPr sz="2800" dirty="0"/>
              <a:t>AP</a:t>
            </a:r>
            <a:r>
              <a:rPr sz="2800" spc="5" dirty="0"/>
              <a:t> </a:t>
            </a:r>
            <a:r>
              <a:rPr sz="2200" dirty="0"/>
              <a:t>TO</a:t>
            </a:r>
            <a:r>
              <a:rPr sz="2200" spc="155" dirty="0"/>
              <a:t> </a:t>
            </a:r>
            <a:r>
              <a:rPr dirty="0"/>
              <a:t>C</a:t>
            </a:r>
            <a:r>
              <a:rPr sz="2200" dirty="0"/>
              <a:t>ONSOLIDATION</a:t>
            </a:r>
            <a:r>
              <a:rPr sz="2200" spc="240" dirty="0"/>
              <a:t> </a:t>
            </a:r>
            <a:r>
              <a:rPr sz="2800" u="none" spc="-10" dirty="0"/>
              <a:t>(C</a:t>
            </a:r>
            <a:r>
              <a:rPr sz="2400" u="none" spc="-10" dirty="0"/>
              <a:t>ont’d…</a:t>
            </a:r>
            <a:r>
              <a:rPr sz="2800" u="none" spc="-10" dirty="0"/>
              <a:t>)</a:t>
            </a:r>
            <a:endParaRPr sz="2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5467" y="1793875"/>
            <a:ext cx="7493000" cy="342137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56870" marR="6985" indent="-344805">
              <a:lnSpc>
                <a:spcPct val="100000"/>
              </a:lnSpc>
              <a:spcBef>
                <a:spcPts val="90"/>
              </a:spcBef>
              <a:buClr>
                <a:srgbClr val="FD8537"/>
              </a:buClr>
              <a:buSzPct val="94230"/>
              <a:buFont typeface="Segoe UI Symbol"/>
              <a:buChar char="⚫"/>
              <a:tabLst>
                <a:tab pos="356870" algn="l"/>
                <a:tab pos="1256665" algn="l"/>
                <a:tab pos="2211070" algn="l"/>
                <a:tab pos="2628265" algn="l"/>
                <a:tab pos="4125595" algn="l"/>
                <a:tab pos="4512945" algn="l"/>
                <a:tab pos="5848350" algn="l"/>
              </a:tabLst>
            </a:pPr>
            <a:r>
              <a:rPr sz="2600" spc="-10" dirty="0">
                <a:latin typeface="Cambria"/>
                <a:cs typeface="Cambria"/>
              </a:rPr>
              <a:t>Little</a:t>
            </a:r>
            <a:r>
              <a:rPr sz="2600" dirty="0">
                <a:latin typeface="Cambria"/>
                <a:cs typeface="Cambria"/>
              </a:rPr>
              <a:t>	</a:t>
            </a:r>
            <a:r>
              <a:rPr sz="2600" spc="-10" dirty="0">
                <a:latin typeface="Cambria"/>
                <a:cs typeface="Cambria"/>
              </a:rPr>
              <a:t>scope</a:t>
            </a:r>
            <a:r>
              <a:rPr sz="2600" dirty="0">
                <a:latin typeface="Cambria"/>
                <a:cs typeface="Cambria"/>
              </a:rPr>
              <a:t>	</a:t>
            </a:r>
            <a:r>
              <a:rPr sz="2600" spc="-25" dirty="0">
                <a:latin typeface="Cambria"/>
                <a:cs typeface="Cambria"/>
              </a:rPr>
              <a:t>to</a:t>
            </a:r>
            <a:r>
              <a:rPr sz="2600" dirty="0">
                <a:latin typeface="Cambria"/>
                <a:cs typeface="Cambria"/>
              </a:rPr>
              <a:t>	</a:t>
            </a:r>
            <a:r>
              <a:rPr sz="2600" spc="-10" dirty="0">
                <a:latin typeface="Cambria"/>
                <a:cs typeface="Cambria"/>
              </a:rPr>
              <a:t>exchange</a:t>
            </a:r>
            <a:r>
              <a:rPr sz="2600" dirty="0">
                <a:latin typeface="Cambria"/>
                <a:cs typeface="Cambria"/>
              </a:rPr>
              <a:t>	</a:t>
            </a:r>
            <a:r>
              <a:rPr sz="2600" spc="160" dirty="0">
                <a:latin typeface="Cambria"/>
                <a:cs typeface="Cambria"/>
              </a:rPr>
              <a:t>&amp;</a:t>
            </a:r>
            <a:r>
              <a:rPr sz="2600" dirty="0">
                <a:latin typeface="Cambria"/>
                <a:cs typeface="Cambria"/>
              </a:rPr>
              <a:t>	</a:t>
            </a:r>
            <a:r>
              <a:rPr sz="2600" spc="-10" dirty="0">
                <a:latin typeface="Cambria"/>
                <a:cs typeface="Cambria"/>
              </a:rPr>
              <a:t>enhance</a:t>
            </a:r>
            <a:r>
              <a:rPr sz="2600" dirty="0">
                <a:latin typeface="Cambria"/>
                <a:cs typeface="Cambria"/>
              </a:rPr>
              <a:t>	</a:t>
            </a:r>
            <a:r>
              <a:rPr sz="2600" spc="55" dirty="0">
                <a:latin typeface="Cambria"/>
                <a:cs typeface="Cambria"/>
              </a:rPr>
              <a:t>knowledge </a:t>
            </a:r>
            <a:r>
              <a:rPr sz="2600" spc="-20" dirty="0">
                <a:latin typeface="Cambria"/>
                <a:cs typeface="Cambria"/>
              </a:rPr>
              <a:t>base</a:t>
            </a:r>
            <a:endParaRPr sz="2600">
              <a:latin typeface="Cambria"/>
              <a:cs typeface="Cambria"/>
            </a:endParaRPr>
          </a:p>
          <a:p>
            <a:pPr marL="356870" indent="-344170">
              <a:lnSpc>
                <a:spcPct val="100000"/>
              </a:lnSpc>
              <a:spcBef>
                <a:spcPts val="1225"/>
              </a:spcBef>
              <a:buClr>
                <a:srgbClr val="FD8537"/>
              </a:buClr>
              <a:buSzPct val="94230"/>
              <a:buFont typeface="Segoe UI Symbol"/>
              <a:buChar char="⚫"/>
              <a:tabLst>
                <a:tab pos="356870" algn="l"/>
              </a:tabLst>
            </a:pPr>
            <a:r>
              <a:rPr sz="2600" dirty="0">
                <a:latin typeface="Cambria"/>
                <a:cs typeface="Cambria"/>
              </a:rPr>
              <a:t>Increased</a:t>
            </a:r>
            <a:r>
              <a:rPr sz="2600" spc="75" dirty="0">
                <a:latin typeface="Cambria"/>
                <a:cs typeface="Cambria"/>
              </a:rPr>
              <a:t> </a:t>
            </a:r>
            <a:r>
              <a:rPr sz="2600" dirty="0">
                <a:latin typeface="Cambria"/>
                <a:cs typeface="Cambria"/>
              </a:rPr>
              <a:t>cost</a:t>
            </a:r>
            <a:r>
              <a:rPr sz="2600" spc="45" dirty="0">
                <a:latin typeface="Cambria"/>
                <a:cs typeface="Cambria"/>
              </a:rPr>
              <a:t> </a:t>
            </a:r>
            <a:r>
              <a:rPr sz="2600" spc="50" dirty="0">
                <a:latin typeface="Cambria"/>
                <a:cs typeface="Cambria"/>
              </a:rPr>
              <a:t>of</a:t>
            </a:r>
            <a:r>
              <a:rPr sz="2600" spc="75" dirty="0">
                <a:latin typeface="Cambria"/>
                <a:cs typeface="Cambria"/>
              </a:rPr>
              <a:t> </a:t>
            </a:r>
            <a:r>
              <a:rPr sz="2600" dirty="0">
                <a:latin typeface="Cambria"/>
                <a:cs typeface="Cambria"/>
              </a:rPr>
              <a:t>attest</a:t>
            </a:r>
            <a:r>
              <a:rPr sz="2600" spc="70" dirty="0">
                <a:latin typeface="Cambria"/>
                <a:cs typeface="Cambria"/>
              </a:rPr>
              <a:t> </a:t>
            </a:r>
            <a:r>
              <a:rPr sz="2600" spc="-10" dirty="0">
                <a:latin typeface="Cambria"/>
                <a:cs typeface="Cambria"/>
              </a:rPr>
              <a:t>functions</a:t>
            </a:r>
            <a:endParaRPr sz="2600">
              <a:latin typeface="Cambria"/>
              <a:cs typeface="Cambria"/>
            </a:endParaRPr>
          </a:p>
          <a:p>
            <a:pPr marL="356870" marR="5080" indent="-344805">
              <a:lnSpc>
                <a:spcPct val="100000"/>
              </a:lnSpc>
              <a:spcBef>
                <a:spcPts val="1230"/>
              </a:spcBef>
              <a:buClr>
                <a:srgbClr val="FD8537"/>
              </a:buClr>
              <a:buSzPct val="94230"/>
              <a:buFont typeface="Segoe UI Symbol"/>
              <a:buChar char="⚫"/>
              <a:tabLst>
                <a:tab pos="356870" algn="l"/>
                <a:tab pos="1911985" algn="l"/>
                <a:tab pos="3823970" algn="l"/>
                <a:tab pos="4933315" algn="l"/>
                <a:tab pos="5543550" algn="l"/>
                <a:tab pos="7223759" algn="l"/>
              </a:tabLst>
            </a:pPr>
            <a:r>
              <a:rPr sz="2600" spc="-10" dirty="0">
                <a:latin typeface="Cambria"/>
                <a:cs typeface="Cambria"/>
              </a:rPr>
              <a:t>Increased</a:t>
            </a:r>
            <a:r>
              <a:rPr sz="2600" dirty="0">
                <a:latin typeface="Cambria"/>
                <a:cs typeface="Cambria"/>
              </a:rPr>
              <a:t>	</a:t>
            </a:r>
            <a:r>
              <a:rPr sz="2600" spc="-10" dirty="0">
                <a:latin typeface="Cambria"/>
                <a:cs typeface="Cambria"/>
              </a:rPr>
              <a:t>competition</a:t>
            </a:r>
            <a:r>
              <a:rPr sz="2600" dirty="0">
                <a:latin typeface="Cambria"/>
                <a:cs typeface="Cambria"/>
              </a:rPr>
              <a:t>	</a:t>
            </a:r>
            <a:r>
              <a:rPr sz="2600" spc="-10" dirty="0">
                <a:latin typeface="Cambria"/>
                <a:cs typeface="Cambria"/>
              </a:rPr>
              <a:t>within</a:t>
            </a:r>
            <a:r>
              <a:rPr sz="2600" dirty="0">
                <a:latin typeface="Cambria"/>
                <a:cs typeface="Cambria"/>
              </a:rPr>
              <a:t>	</a:t>
            </a:r>
            <a:r>
              <a:rPr sz="2600" spc="-25" dirty="0">
                <a:latin typeface="Cambria"/>
                <a:cs typeface="Cambria"/>
              </a:rPr>
              <a:t>the</a:t>
            </a:r>
            <a:r>
              <a:rPr sz="2600" dirty="0">
                <a:latin typeface="Cambria"/>
                <a:cs typeface="Cambria"/>
              </a:rPr>
              <a:t>	</a:t>
            </a:r>
            <a:r>
              <a:rPr sz="2600" spc="-10" dirty="0">
                <a:latin typeface="Cambria"/>
                <a:cs typeface="Cambria"/>
              </a:rPr>
              <a:t>profession</a:t>
            </a:r>
            <a:r>
              <a:rPr sz="2600" dirty="0">
                <a:latin typeface="Cambria"/>
                <a:cs typeface="Cambria"/>
              </a:rPr>
              <a:t>	</a:t>
            </a:r>
            <a:r>
              <a:rPr sz="2600" spc="160" dirty="0">
                <a:latin typeface="Cambria"/>
                <a:cs typeface="Cambria"/>
              </a:rPr>
              <a:t>&amp; </a:t>
            </a:r>
            <a:r>
              <a:rPr sz="2600" dirty="0">
                <a:latin typeface="Cambria"/>
                <a:cs typeface="Cambria"/>
              </a:rPr>
              <a:t>stagnated</a:t>
            </a:r>
            <a:r>
              <a:rPr sz="2600" spc="250" dirty="0">
                <a:latin typeface="Cambria"/>
                <a:cs typeface="Cambria"/>
              </a:rPr>
              <a:t> </a:t>
            </a:r>
            <a:r>
              <a:rPr sz="2600" dirty="0">
                <a:latin typeface="Cambria"/>
                <a:cs typeface="Cambria"/>
              </a:rPr>
              <a:t>fee</a:t>
            </a:r>
            <a:r>
              <a:rPr sz="2600" spc="195" dirty="0">
                <a:latin typeface="Cambria"/>
                <a:cs typeface="Cambria"/>
              </a:rPr>
              <a:t> </a:t>
            </a:r>
            <a:r>
              <a:rPr sz="2600" spc="-10" dirty="0">
                <a:latin typeface="Cambria"/>
                <a:cs typeface="Cambria"/>
              </a:rPr>
              <a:t>structure</a:t>
            </a:r>
            <a:endParaRPr sz="2600">
              <a:latin typeface="Cambria"/>
              <a:cs typeface="Cambria"/>
            </a:endParaRPr>
          </a:p>
          <a:p>
            <a:pPr marL="356870" indent="-344170">
              <a:lnSpc>
                <a:spcPct val="100000"/>
              </a:lnSpc>
              <a:spcBef>
                <a:spcPts val="1225"/>
              </a:spcBef>
              <a:buClr>
                <a:srgbClr val="FD8537"/>
              </a:buClr>
              <a:buSzPct val="94230"/>
              <a:buFont typeface="Segoe UI Symbol"/>
              <a:buChar char="⚫"/>
              <a:tabLst>
                <a:tab pos="356870" algn="l"/>
              </a:tabLst>
            </a:pPr>
            <a:r>
              <a:rPr sz="2600" dirty="0">
                <a:latin typeface="Cambria"/>
                <a:cs typeface="Cambria"/>
              </a:rPr>
              <a:t>Inability</a:t>
            </a:r>
            <a:r>
              <a:rPr sz="2600" spc="320" dirty="0">
                <a:latin typeface="Cambria"/>
                <a:cs typeface="Cambria"/>
              </a:rPr>
              <a:t> </a:t>
            </a:r>
            <a:r>
              <a:rPr sz="2600" dirty="0">
                <a:latin typeface="Cambria"/>
                <a:cs typeface="Cambria"/>
              </a:rPr>
              <a:t>to</a:t>
            </a:r>
            <a:r>
              <a:rPr sz="2600" spc="235" dirty="0">
                <a:latin typeface="Cambria"/>
                <a:cs typeface="Cambria"/>
              </a:rPr>
              <a:t> </a:t>
            </a:r>
            <a:r>
              <a:rPr sz="2600" dirty="0">
                <a:latin typeface="Cambria"/>
                <a:cs typeface="Cambria"/>
              </a:rPr>
              <a:t>invest</a:t>
            </a:r>
            <a:r>
              <a:rPr sz="2600" spc="240" dirty="0">
                <a:latin typeface="Cambria"/>
                <a:cs typeface="Cambria"/>
              </a:rPr>
              <a:t> </a:t>
            </a:r>
            <a:r>
              <a:rPr sz="2600" dirty="0">
                <a:latin typeface="Cambria"/>
                <a:cs typeface="Cambria"/>
              </a:rPr>
              <a:t>in</a:t>
            </a:r>
            <a:r>
              <a:rPr sz="2600" spc="240" dirty="0">
                <a:latin typeface="Cambria"/>
                <a:cs typeface="Cambria"/>
              </a:rPr>
              <a:t> </a:t>
            </a:r>
            <a:r>
              <a:rPr sz="2600" dirty="0">
                <a:latin typeface="Cambria"/>
                <a:cs typeface="Cambria"/>
              </a:rPr>
              <a:t>technology</a:t>
            </a:r>
            <a:r>
              <a:rPr sz="2600" spc="295" dirty="0">
                <a:latin typeface="Cambria"/>
                <a:cs typeface="Cambria"/>
              </a:rPr>
              <a:t> </a:t>
            </a:r>
            <a:r>
              <a:rPr sz="2600" spc="210" dirty="0">
                <a:latin typeface="Cambria"/>
                <a:cs typeface="Cambria"/>
              </a:rPr>
              <a:t>&amp;</a:t>
            </a:r>
            <a:r>
              <a:rPr sz="2600" spc="240" dirty="0">
                <a:latin typeface="Cambria"/>
                <a:cs typeface="Cambria"/>
              </a:rPr>
              <a:t> </a:t>
            </a:r>
            <a:r>
              <a:rPr sz="2600" spc="-10" dirty="0">
                <a:latin typeface="Cambria"/>
                <a:cs typeface="Cambria"/>
              </a:rPr>
              <a:t>infrastructure</a:t>
            </a:r>
            <a:endParaRPr sz="2600">
              <a:latin typeface="Cambria"/>
              <a:cs typeface="Cambria"/>
            </a:endParaRPr>
          </a:p>
          <a:p>
            <a:pPr marL="356870" indent="-344170">
              <a:lnSpc>
                <a:spcPct val="100000"/>
              </a:lnSpc>
              <a:spcBef>
                <a:spcPts val="1230"/>
              </a:spcBef>
              <a:buClr>
                <a:srgbClr val="FD8537"/>
              </a:buClr>
              <a:buSzPct val="94230"/>
              <a:buFont typeface="Segoe UI Symbol"/>
              <a:buChar char="⚫"/>
              <a:tabLst>
                <a:tab pos="356870" algn="l"/>
              </a:tabLst>
            </a:pPr>
            <a:r>
              <a:rPr sz="2600" spc="75" dirty="0">
                <a:latin typeface="Cambria"/>
                <a:cs typeface="Cambria"/>
              </a:rPr>
              <a:t>Mostly</a:t>
            </a:r>
            <a:r>
              <a:rPr sz="2600" spc="225" dirty="0">
                <a:latin typeface="Cambria"/>
                <a:cs typeface="Cambria"/>
              </a:rPr>
              <a:t> </a:t>
            </a:r>
            <a:r>
              <a:rPr sz="2600" spc="-35" dirty="0">
                <a:latin typeface="Cambria"/>
                <a:cs typeface="Cambria"/>
              </a:rPr>
              <a:t>re-</a:t>
            </a:r>
            <a:r>
              <a:rPr sz="2600" dirty="0">
                <a:latin typeface="Cambria"/>
                <a:cs typeface="Cambria"/>
              </a:rPr>
              <a:t>active</a:t>
            </a:r>
            <a:r>
              <a:rPr sz="2600" spc="175" dirty="0">
                <a:latin typeface="Cambria"/>
                <a:cs typeface="Cambria"/>
              </a:rPr>
              <a:t> </a:t>
            </a:r>
            <a:r>
              <a:rPr sz="2600" dirty="0">
                <a:latin typeface="Cambria"/>
                <a:cs typeface="Cambria"/>
              </a:rPr>
              <a:t>rather</a:t>
            </a:r>
            <a:r>
              <a:rPr sz="2600" spc="170" dirty="0">
                <a:latin typeface="Cambria"/>
                <a:cs typeface="Cambria"/>
              </a:rPr>
              <a:t> </a:t>
            </a:r>
            <a:r>
              <a:rPr sz="2600" dirty="0">
                <a:latin typeface="Cambria"/>
                <a:cs typeface="Cambria"/>
              </a:rPr>
              <a:t>than</a:t>
            </a:r>
            <a:r>
              <a:rPr sz="2600" spc="175" dirty="0">
                <a:latin typeface="Cambria"/>
                <a:cs typeface="Cambria"/>
              </a:rPr>
              <a:t> </a:t>
            </a:r>
            <a:r>
              <a:rPr sz="2600" dirty="0">
                <a:latin typeface="Cambria"/>
                <a:cs typeface="Cambria"/>
              </a:rPr>
              <a:t>being</a:t>
            </a:r>
            <a:r>
              <a:rPr sz="2600" spc="185" dirty="0">
                <a:latin typeface="Cambria"/>
                <a:cs typeface="Cambria"/>
              </a:rPr>
              <a:t> </a:t>
            </a:r>
            <a:r>
              <a:rPr sz="2600" dirty="0">
                <a:latin typeface="Cambria"/>
                <a:cs typeface="Cambria"/>
              </a:rPr>
              <a:t>pro-</a:t>
            </a:r>
            <a:r>
              <a:rPr sz="2600" spc="-10" dirty="0">
                <a:latin typeface="Cambria"/>
                <a:cs typeface="Cambria"/>
              </a:rPr>
              <a:t>active</a:t>
            </a:r>
            <a:endParaRPr sz="2600">
              <a:latin typeface="Cambria"/>
              <a:cs typeface="Cambri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98728" y="844753"/>
            <a:ext cx="7656830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dirty="0"/>
              <a:t>CURRENT</a:t>
            </a:r>
            <a:r>
              <a:rPr sz="2800" spc="-50" dirty="0"/>
              <a:t> </a:t>
            </a:r>
            <a:r>
              <a:rPr sz="2800" dirty="0"/>
              <a:t>SCENARIO</a:t>
            </a:r>
            <a:r>
              <a:rPr sz="2800" spc="-50" dirty="0"/>
              <a:t> </a:t>
            </a:r>
            <a:r>
              <a:rPr sz="2800" dirty="0"/>
              <a:t>OF</a:t>
            </a:r>
            <a:r>
              <a:rPr sz="2800" spc="-25" dirty="0"/>
              <a:t> </a:t>
            </a:r>
            <a:r>
              <a:rPr sz="2800" dirty="0"/>
              <a:t>CA</a:t>
            </a:r>
            <a:r>
              <a:rPr sz="2800" spc="-50" dirty="0"/>
              <a:t> </a:t>
            </a:r>
            <a:r>
              <a:rPr sz="2800" dirty="0"/>
              <a:t>FIRMS</a:t>
            </a:r>
            <a:r>
              <a:rPr sz="2800" spc="-10" dirty="0"/>
              <a:t> </a:t>
            </a:r>
            <a:r>
              <a:rPr sz="2400" spc="-10" dirty="0"/>
              <a:t>(Cont’d…)</a:t>
            </a:r>
            <a:endParaRPr sz="240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2068" y="671017"/>
            <a:ext cx="537400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L</a:t>
            </a:r>
            <a:r>
              <a:rPr sz="2200" dirty="0"/>
              <a:t>IMITATIONS</a:t>
            </a:r>
            <a:r>
              <a:rPr sz="2200" spc="375" dirty="0"/>
              <a:t> </a:t>
            </a:r>
            <a:r>
              <a:rPr sz="2700" dirty="0"/>
              <a:t>T</a:t>
            </a:r>
            <a:r>
              <a:rPr sz="2550" dirty="0"/>
              <a:t>O</a:t>
            </a:r>
            <a:r>
              <a:rPr sz="2550" spc="300" dirty="0"/>
              <a:t> </a:t>
            </a:r>
            <a:r>
              <a:rPr sz="3600" spc="-10" dirty="0"/>
              <a:t>C</a:t>
            </a:r>
            <a:r>
              <a:rPr sz="2200" spc="-10" dirty="0"/>
              <a:t>ONSOLIDATION</a:t>
            </a:r>
            <a:endParaRPr sz="2200"/>
          </a:p>
        </p:txBody>
      </p:sp>
      <p:sp>
        <p:nvSpPr>
          <p:cNvPr id="3" name="object 3"/>
          <p:cNvSpPr txBox="1"/>
          <p:nvPr/>
        </p:nvSpPr>
        <p:spPr>
          <a:xfrm>
            <a:off x="618845" y="1284720"/>
            <a:ext cx="5477510" cy="2256790"/>
          </a:xfrm>
          <a:prstGeom prst="rect">
            <a:avLst/>
          </a:prstGeom>
        </p:spPr>
        <p:txBody>
          <a:bodyPr vert="horz" wrap="square" lIns="0" tIns="203835" rIns="0" bIns="0" rtlCol="0">
            <a:spAutoFit/>
          </a:bodyPr>
          <a:lstStyle/>
          <a:p>
            <a:pPr marL="286385" indent="-273685">
              <a:lnSpc>
                <a:spcPct val="100000"/>
              </a:lnSpc>
              <a:spcBef>
                <a:spcPts val="1605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286385" algn="l"/>
              </a:tabLst>
            </a:pPr>
            <a:r>
              <a:rPr sz="2400" spc="45" dirty="0">
                <a:latin typeface="Cambria"/>
                <a:cs typeface="Cambria"/>
              </a:rPr>
              <a:t>Conservative</a:t>
            </a:r>
            <a:r>
              <a:rPr sz="2400" spc="80" dirty="0">
                <a:latin typeface="Cambria"/>
                <a:cs typeface="Cambria"/>
              </a:rPr>
              <a:t> </a:t>
            </a:r>
            <a:r>
              <a:rPr sz="2400" spc="-10" dirty="0">
                <a:latin typeface="Cambria"/>
                <a:cs typeface="Cambria"/>
              </a:rPr>
              <a:t>thinking</a:t>
            </a:r>
            <a:endParaRPr sz="2400">
              <a:latin typeface="Cambria"/>
              <a:cs typeface="Cambria"/>
            </a:endParaRPr>
          </a:p>
          <a:p>
            <a:pPr marL="286385" indent="-273685">
              <a:lnSpc>
                <a:spcPct val="100000"/>
              </a:lnSpc>
              <a:spcBef>
                <a:spcPts val="1515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286385" algn="l"/>
              </a:tabLst>
            </a:pPr>
            <a:r>
              <a:rPr sz="2400" spc="50" dirty="0">
                <a:latin typeface="Cambria"/>
                <a:cs typeface="Cambria"/>
              </a:rPr>
              <a:t>Lack</a:t>
            </a:r>
            <a:r>
              <a:rPr sz="2400" spc="90" dirty="0">
                <a:latin typeface="Cambria"/>
                <a:cs typeface="Cambria"/>
              </a:rPr>
              <a:t> </a:t>
            </a:r>
            <a:r>
              <a:rPr sz="2400" spc="50" dirty="0">
                <a:latin typeface="Cambria"/>
                <a:cs typeface="Cambria"/>
              </a:rPr>
              <a:t>of</a:t>
            </a:r>
            <a:r>
              <a:rPr sz="2400" spc="70" dirty="0">
                <a:latin typeface="Cambria"/>
                <a:cs typeface="Cambria"/>
              </a:rPr>
              <a:t> </a:t>
            </a:r>
            <a:r>
              <a:rPr sz="2400" spc="-10" dirty="0">
                <a:latin typeface="Cambria"/>
                <a:cs typeface="Cambria"/>
              </a:rPr>
              <a:t>vision</a:t>
            </a:r>
            <a:endParaRPr sz="2400">
              <a:latin typeface="Cambria"/>
              <a:cs typeface="Cambria"/>
            </a:endParaRPr>
          </a:p>
          <a:p>
            <a:pPr marL="286385" indent="-273685">
              <a:lnSpc>
                <a:spcPct val="100000"/>
              </a:lnSpc>
              <a:spcBef>
                <a:spcPts val="1515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286385" algn="l"/>
              </a:tabLst>
            </a:pPr>
            <a:r>
              <a:rPr sz="2400" dirty="0">
                <a:latin typeface="Cambria"/>
                <a:cs typeface="Cambria"/>
              </a:rPr>
              <a:t>Emotional</a:t>
            </a:r>
            <a:r>
              <a:rPr sz="2400" spc="27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attachment</a:t>
            </a:r>
            <a:r>
              <a:rPr sz="2400" spc="31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with</a:t>
            </a:r>
            <a:r>
              <a:rPr sz="2400" spc="30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firm</a:t>
            </a:r>
            <a:r>
              <a:rPr sz="2400" spc="265" dirty="0">
                <a:latin typeface="Cambria"/>
                <a:cs typeface="Cambria"/>
              </a:rPr>
              <a:t> </a:t>
            </a:r>
            <a:r>
              <a:rPr sz="2400" spc="-20" dirty="0">
                <a:latin typeface="Cambria"/>
                <a:cs typeface="Cambria"/>
              </a:rPr>
              <a:t>name</a:t>
            </a:r>
            <a:endParaRPr sz="2400">
              <a:latin typeface="Cambria"/>
              <a:cs typeface="Cambria"/>
            </a:endParaRPr>
          </a:p>
          <a:p>
            <a:pPr marL="286385" indent="-273685">
              <a:lnSpc>
                <a:spcPct val="100000"/>
              </a:lnSpc>
              <a:spcBef>
                <a:spcPts val="1515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286385" algn="l"/>
              </a:tabLst>
            </a:pPr>
            <a:r>
              <a:rPr sz="2400" dirty="0">
                <a:latin typeface="Cambria"/>
                <a:cs typeface="Cambria"/>
              </a:rPr>
              <a:t>Selection</a:t>
            </a:r>
            <a:r>
              <a:rPr sz="2400" spc="160" dirty="0">
                <a:latin typeface="Cambria"/>
                <a:cs typeface="Cambria"/>
              </a:rPr>
              <a:t> </a:t>
            </a:r>
            <a:r>
              <a:rPr sz="2400" spc="55" dirty="0">
                <a:latin typeface="Cambria"/>
                <a:cs typeface="Cambria"/>
              </a:rPr>
              <a:t>of</a:t>
            </a:r>
            <a:r>
              <a:rPr sz="2400" spc="12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Firm</a:t>
            </a:r>
            <a:r>
              <a:rPr sz="2400" spc="13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–</a:t>
            </a:r>
            <a:r>
              <a:rPr sz="2400" spc="135" dirty="0">
                <a:latin typeface="Cambria"/>
                <a:cs typeface="Cambria"/>
              </a:rPr>
              <a:t> </a:t>
            </a:r>
            <a:r>
              <a:rPr sz="2400" spc="60" dirty="0">
                <a:latin typeface="Cambria"/>
                <a:cs typeface="Cambria"/>
              </a:rPr>
              <a:t>finding</a:t>
            </a:r>
            <a:r>
              <a:rPr sz="2400" spc="16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the</a:t>
            </a:r>
            <a:r>
              <a:rPr sz="2400" spc="13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right</a:t>
            </a:r>
            <a:r>
              <a:rPr sz="2400" spc="140" dirty="0">
                <a:latin typeface="Cambria"/>
                <a:cs typeface="Cambria"/>
              </a:rPr>
              <a:t> </a:t>
            </a:r>
            <a:r>
              <a:rPr sz="2400" spc="-25" dirty="0">
                <a:latin typeface="Cambria"/>
                <a:cs typeface="Cambria"/>
              </a:rPr>
              <a:t>fit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533771" y="3708272"/>
            <a:ext cx="7372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mbria"/>
                <a:cs typeface="Cambria"/>
              </a:rPr>
              <a:t>other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643496" y="3708272"/>
            <a:ext cx="18865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mbria"/>
                <a:cs typeface="Cambria"/>
              </a:rPr>
              <a:t>professional’s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8845" y="3708272"/>
            <a:ext cx="4837430" cy="183705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87020" marR="297815" indent="-274320">
              <a:lnSpc>
                <a:spcPts val="2590"/>
              </a:lnSpc>
              <a:spcBef>
                <a:spcPts val="425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287020" algn="l"/>
                <a:tab pos="1976120" algn="l"/>
                <a:tab pos="2637790" algn="l"/>
                <a:tab pos="4107179" algn="l"/>
              </a:tabLst>
            </a:pPr>
            <a:r>
              <a:rPr sz="2400" spc="55" dirty="0">
                <a:latin typeface="Cambria"/>
                <a:cs typeface="Cambria"/>
              </a:rPr>
              <a:t>Difficulty</a:t>
            </a:r>
            <a:r>
              <a:rPr sz="2400" dirty="0">
                <a:latin typeface="Cambria"/>
                <a:cs typeface="Cambria"/>
              </a:rPr>
              <a:t>	</a:t>
            </a:r>
            <a:r>
              <a:rPr sz="2400" spc="-25" dirty="0">
                <a:latin typeface="Cambria"/>
                <a:cs typeface="Cambria"/>
              </a:rPr>
              <a:t>in</a:t>
            </a:r>
            <a:r>
              <a:rPr sz="2400" dirty="0">
                <a:latin typeface="Cambria"/>
                <a:cs typeface="Cambria"/>
              </a:rPr>
              <a:t>	</a:t>
            </a:r>
            <a:r>
              <a:rPr sz="2400" spc="-10" dirty="0">
                <a:latin typeface="Cambria"/>
                <a:cs typeface="Cambria"/>
              </a:rPr>
              <a:t>trusting</a:t>
            </a:r>
            <a:r>
              <a:rPr sz="2400" dirty="0">
                <a:latin typeface="Cambria"/>
                <a:cs typeface="Cambria"/>
              </a:rPr>
              <a:t>	</a:t>
            </a:r>
            <a:r>
              <a:rPr sz="2400" spc="-25" dirty="0">
                <a:latin typeface="Cambria"/>
                <a:cs typeface="Cambria"/>
              </a:rPr>
              <a:t>the </a:t>
            </a:r>
            <a:r>
              <a:rPr sz="2400" spc="-10" dirty="0">
                <a:latin typeface="Cambria"/>
                <a:cs typeface="Cambria"/>
              </a:rPr>
              <a:t>competencies</a:t>
            </a:r>
            <a:endParaRPr sz="2400">
              <a:latin typeface="Cambria"/>
              <a:cs typeface="Cambria"/>
            </a:endParaRPr>
          </a:p>
          <a:p>
            <a:pPr marL="286385" indent="-273685">
              <a:lnSpc>
                <a:spcPct val="100000"/>
              </a:lnSpc>
              <a:spcBef>
                <a:spcPts val="1480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286385" algn="l"/>
              </a:tabLst>
            </a:pPr>
            <a:r>
              <a:rPr sz="2400" dirty="0">
                <a:latin typeface="Cambria"/>
                <a:cs typeface="Cambria"/>
              </a:rPr>
              <a:t>Reluctance</a:t>
            </a:r>
            <a:r>
              <a:rPr sz="2400" spc="15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to</a:t>
            </a:r>
            <a:r>
              <a:rPr sz="2400" spc="10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share</a:t>
            </a:r>
            <a:r>
              <a:rPr sz="2400" spc="120" dirty="0">
                <a:latin typeface="Cambria"/>
                <a:cs typeface="Cambria"/>
              </a:rPr>
              <a:t> </a:t>
            </a:r>
            <a:r>
              <a:rPr sz="2400" spc="-10" dirty="0">
                <a:latin typeface="Cambria"/>
                <a:cs typeface="Cambria"/>
              </a:rPr>
              <a:t>specialization</a:t>
            </a:r>
            <a:endParaRPr sz="2400">
              <a:latin typeface="Cambria"/>
              <a:cs typeface="Cambria"/>
            </a:endParaRPr>
          </a:p>
          <a:p>
            <a:pPr marL="286385" indent="-273685">
              <a:lnSpc>
                <a:spcPct val="100000"/>
              </a:lnSpc>
              <a:spcBef>
                <a:spcPts val="1515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286385" algn="l"/>
              </a:tabLst>
            </a:pPr>
            <a:r>
              <a:rPr sz="2400" spc="130" dirty="0">
                <a:latin typeface="Cambria"/>
                <a:cs typeface="Cambria"/>
              </a:rPr>
              <a:t>Only</a:t>
            </a:r>
            <a:r>
              <a:rPr sz="2400" spc="110" dirty="0">
                <a:latin typeface="Cambria"/>
                <a:cs typeface="Cambria"/>
              </a:rPr>
              <a:t> </a:t>
            </a:r>
            <a:r>
              <a:rPr sz="2400" spc="180" dirty="0">
                <a:latin typeface="Cambria"/>
                <a:cs typeface="Cambria"/>
              </a:rPr>
              <a:t>Bank/CAG</a:t>
            </a:r>
            <a:r>
              <a:rPr sz="2400" spc="9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based</a:t>
            </a:r>
            <a:r>
              <a:rPr sz="2400" spc="130" dirty="0">
                <a:latin typeface="Cambria"/>
                <a:cs typeface="Cambria"/>
              </a:rPr>
              <a:t> </a:t>
            </a:r>
            <a:r>
              <a:rPr sz="2400" spc="-10" dirty="0">
                <a:latin typeface="Cambria"/>
                <a:cs typeface="Cambria"/>
              </a:rPr>
              <a:t>mergers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149845" y="6269837"/>
            <a:ext cx="13773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30" dirty="0">
                <a:latin typeface="Cambria"/>
                <a:cs typeface="Cambria"/>
              </a:rPr>
              <a:t>(</a:t>
            </a:r>
            <a:r>
              <a:rPr sz="2400" i="1" spc="-30" dirty="0">
                <a:latin typeface="Palatino Linotype"/>
                <a:cs typeface="Palatino Linotype"/>
              </a:rPr>
              <a:t>Cont’d…</a:t>
            </a:r>
            <a:r>
              <a:rPr sz="2400" spc="-30" dirty="0">
                <a:latin typeface="Cambria"/>
                <a:cs typeface="Cambria"/>
              </a:rPr>
              <a:t>)</a:t>
            </a:r>
            <a:endParaRPr sz="24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2068" y="640537"/>
            <a:ext cx="7137400" cy="6038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689600" algn="l"/>
              </a:tabLst>
            </a:pPr>
            <a:r>
              <a:rPr sz="3800" dirty="0"/>
              <a:t>L</a:t>
            </a:r>
            <a:r>
              <a:rPr sz="2450" dirty="0"/>
              <a:t>IMITATIONS</a:t>
            </a:r>
            <a:r>
              <a:rPr sz="2450" spc="295" dirty="0"/>
              <a:t> </a:t>
            </a:r>
            <a:r>
              <a:rPr sz="2450" dirty="0"/>
              <a:t>TO</a:t>
            </a:r>
            <a:r>
              <a:rPr sz="2450" spc="305" dirty="0"/>
              <a:t> </a:t>
            </a:r>
            <a:r>
              <a:rPr sz="3800" spc="-10" dirty="0"/>
              <a:t>C</a:t>
            </a:r>
            <a:r>
              <a:rPr sz="2200" spc="-10" dirty="0"/>
              <a:t>ONSOLIDATION</a:t>
            </a:r>
            <a:r>
              <a:rPr sz="2200" dirty="0"/>
              <a:t>	</a:t>
            </a:r>
            <a:r>
              <a:rPr sz="2400" spc="-10" dirty="0"/>
              <a:t>(Cont’d…)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618845" y="1556892"/>
            <a:ext cx="7828915" cy="3373754"/>
          </a:xfrm>
          <a:prstGeom prst="rect">
            <a:avLst/>
          </a:prstGeom>
        </p:spPr>
        <p:txBody>
          <a:bodyPr vert="horz" wrap="square" lIns="0" tIns="205104" rIns="0" bIns="0" rtlCol="0">
            <a:spAutoFit/>
          </a:bodyPr>
          <a:lstStyle/>
          <a:p>
            <a:pPr marL="286385" indent="-273685">
              <a:lnSpc>
                <a:spcPct val="100000"/>
              </a:lnSpc>
              <a:spcBef>
                <a:spcPts val="1614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286385" algn="l"/>
              </a:tabLst>
            </a:pPr>
            <a:r>
              <a:rPr sz="2400" dirty="0">
                <a:latin typeface="Cambria"/>
                <a:cs typeface="Cambria"/>
              </a:rPr>
              <a:t>Reluctance</a:t>
            </a:r>
            <a:r>
              <a:rPr sz="2400" spc="20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to</a:t>
            </a:r>
            <a:r>
              <a:rPr sz="2400" spc="15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invest</a:t>
            </a:r>
            <a:r>
              <a:rPr sz="2400" spc="17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in</a:t>
            </a:r>
            <a:r>
              <a:rPr sz="2400" spc="160" dirty="0">
                <a:latin typeface="Cambria"/>
                <a:cs typeface="Cambria"/>
              </a:rPr>
              <a:t> </a:t>
            </a:r>
            <a:r>
              <a:rPr sz="2400" spc="40" dirty="0">
                <a:latin typeface="Cambria"/>
                <a:cs typeface="Cambria"/>
              </a:rPr>
              <a:t>Technology</a:t>
            </a:r>
            <a:endParaRPr sz="2400">
              <a:latin typeface="Cambria"/>
              <a:cs typeface="Cambria"/>
            </a:endParaRPr>
          </a:p>
          <a:p>
            <a:pPr marL="286385" indent="-273685">
              <a:lnSpc>
                <a:spcPct val="100000"/>
              </a:lnSpc>
              <a:spcBef>
                <a:spcPts val="1515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286385" algn="l"/>
              </a:tabLst>
            </a:pPr>
            <a:r>
              <a:rPr sz="2400" dirty="0">
                <a:latin typeface="Cambria"/>
                <a:cs typeface="Cambria"/>
              </a:rPr>
              <a:t>Reluctance</a:t>
            </a:r>
            <a:r>
              <a:rPr sz="2400" spc="21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to</a:t>
            </a:r>
            <a:r>
              <a:rPr sz="2400" spc="15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invest</a:t>
            </a:r>
            <a:r>
              <a:rPr sz="2400" spc="18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in</a:t>
            </a:r>
            <a:r>
              <a:rPr sz="2400" spc="16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physical</a:t>
            </a:r>
            <a:r>
              <a:rPr sz="2400" spc="185" dirty="0">
                <a:latin typeface="Cambria"/>
                <a:cs typeface="Cambria"/>
              </a:rPr>
              <a:t> </a:t>
            </a:r>
            <a:r>
              <a:rPr sz="2400" spc="210" dirty="0">
                <a:latin typeface="Cambria"/>
                <a:cs typeface="Cambria"/>
              </a:rPr>
              <a:t>&amp;</a:t>
            </a:r>
            <a:r>
              <a:rPr sz="2400" spc="175" dirty="0">
                <a:latin typeface="Cambria"/>
                <a:cs typeface="Cambria"/>
              </a:rPr>
              <a:t> </a:t>
            </a:r>
            <a:r>
              <a:rPr sz="2400" spc="65" dirty="0">
                <a:latin typeface="Cambria"/>
                <a:cs typeface="Cambria"/>
              </a:rPr>
              <a:t>human</a:t>
            </a:r>
            <a:r>
              <a:rPr sz="2400" spc="195" dirty="0">
                <a:latin typeface="Cambria"/>
                <a:cs typeface="Cambria"/>
              </a:rPr>
              <a:t> </a:t>
            </a:r>
            <a:r>
              <a:rPr sz="2400" spc="-10" dirty="0">
                <a:latin typeface="Cambria"/>
                <a:cs typeface="Cambria"/>
              </a:rPr>
              <a:t>infrastructure</a:t>
            </a:r>
            <a:endParaRPr sz="2400">
              <a:latin typeface="Cambria"/>
              <a:cs typeface="Cambria"/>
            </a:endParaRPr>
          </a:p>
          <a:p>
            <a:pPr marL="286385" indent="-273685">
              <a:lnSpc>
                <a:spcPct val="100000"/>
              </a:lnSpc>
              <a:spcBef>
                <a:spcPts val="1515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286385" algn="l"/>
              </a:tabLst>
            </a:pPr>
            <a:r>
              <a:rPr sz="2400" spc="185" dirty="0">
                <a:latin typeface="Cambria"/>
                <a:cs typeface="Cambria"/>
              </a:rPr>
              <a:t>No</a:t>
            </a:r>
            <a:r>
              <a:rPr sz="2400" spc="7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or</a:t>
            </a:r>
            <a:r>
              <a:rPr sz="2400" spc="55" dirty="0">
                <a:latin typeface="Cambria"/>
                <a:cs typeface="Cambria"/>
              </a:rPr>
              <a:t> </a:t>
            </a:r>
            <a:r>
              <a:rPr sz="2400" spc="60" dirty="0">
                <a:latin typeface="Cambria"/>
                <a:cs typeface="Cambria"/>
              </a:rPr>
              <a:t>ambiguous</a:t>
            </a:r>
            <a:r>
              <a:rPr sz="2400" spc="105" dirty="0">
                <a:latin typeface="Cambria"/>
                <a:cs typeface="Cambria"/>
              </a:rPr>
              <a:t> </a:t>
            </a:r>
            <a:r>
              <a:rPr sz="2400" spc="-20" dirty="0">
                <a:latin typeface="Cambria"/>
                <a:cs typeface="Cambria"/>
              </a:rPr>
              <a:t>rules</a:t>
            </a:r>
            <a:endParaRPr sz="2400">
              <a:latin typeface="Cambria"/>
              <a:cs typeface="Cambria"/>
            </a:endParaRPr>
          </a:p>
          <a:p>
            <a:pPr marL="286385" indent="-273685">
              <a:lnSpc>
                <a:spcPct val="100000"/>
              </a:lnSpc>
              <a:spcBef>
                <a:spcPts val="1510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286385" algn="l"/>
              </a:tabLst>
            </a:pPr>
            <a:r>
              <a:rPr sz="2400" dirty="0">
                <a:latin typeface="Cambria"/>
                <a:cs typeface="Cambria"/>
              </a:rPr>
              <a:t>Being</a:t>
            </a:r>
            <a:r>
              <a:rPr sz="2400" spc="21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too</a:t>
            </a:r>
            <a:r>
              <a:rPr sz="2400" spc="18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informal</a:t>
            </a:r>
            <a:r>
              <a:rPr sz="2400" spc="210" dirty="0">
                <a:latin typeface="Cambria"/>
                <a:cs typeface="Cambria"/>
              </a:rPr>
              <a:t> </a:t>
            </a:r>
            <a:r>
              <a:rPr sz="2400" spc="60" dirty="0">
                <a:latin typeface="Cambria"/>
                <a:cs typeface="Cambria"/>
              </a:rPr>
              <a:t>/casual</a:t>
            </a:r>
            <a:r>
              <a:rPr sz="2400" spc="229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about</a:t>
            </a:r>
            <a:r>
              <a:rPr sz="2400" spc="220" dirty="0">
                <a:latin typeface="Cambria"/>
                <a:cs typeface="Cambria"/>
              </a:rPr>
              <a:t> </a:t>
            </a:r>
            <a:r>
              <a:rPr sz="2400" spc="-25" dirty="0">
                <a:latin typeface="Cambria"/>
                <a:cs typeface="Cambria"/>
              </a:rPr>
              <a:t>it</a:t>
            </a:r>
            <a:endParaRPr sz="2400">
              <a:latin typeface="Cambria"/>
              <a:cs typeface="Cambria"/>
            </a:endParaRPr>
          </a:p>
          <a:p>
            <a:pPr marL="286385" indent="-273685">
              <a:lnSpc>
                <a:spcPct val="100000"/>
              </a:lnSpc>
              <a:spcBef>
                <a:spcPts val="1515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286385" algn="l"/>
              </a:tabLst>
            </a:pPr>
            <a:r>
              <a:rPr sz="2400" spc="50" dirty="0">
                <a:latin typeface="Cambria"/>
                <a:cs typeface="Cambria"/>
              </a:rPr>
              <a:t>Lack</a:t>
            </a:r>
            <a:r>
              <a:rPr sz="2400" spc="90" dirty="0">
                <a:latin typeface="Cambria"/>
                <a:cs typeface="Cambria"/>
              </a:rPr>
              <a:t> </a:t>
            </a:r>
            <a:r>
              <a:rPr sz="2400" spc="50" dirty="0">
                <a:latin typeface="Cambria"/>
                <a:cs typeface="Cambria"/>
              </a:rPr>
              <a:t>of</a:t>
            </a:r>
            <a:r>
              <a:rPr sz="2400" spc="75" dirty="0">
                <a:latin typeface="Cambria"/>
                <a:cs typeface="Cambria"/>
              </a:rPr>
              <a:t> </a:t>
            </a:r>
            <a:r>
              <a:rPr sz="2400" spc="55" dirty="0">
                <a:latin typeface="Cambria"/>
                <a:cs typeface="Cambria"/>
              </a:rPr>
              <a:t>Family</a:t>
            </a:r>
            <a:r>
              <a:rPr sz="2400" spc="90" dirty="0">
                <a:latin typeface="Cambria"/>
                <a:cs typeface="Cambria"/>
              </a:rPr>
              <a:t> </a:t>
            </a:r>
            <a:r>
              <a:rPr sz="2400" spc="-10" dirty="0">
                <a:latin typeface="Cambria"/>
                <a:cs typeface="Cambria"/>
              </a:rPr>
              <a:t>Support</a:t>
            </a:r>
            <a:endParaRPr sz="2400">
              <a:latin typeface="Cambria"/>
              <a:cs typeface="Cambria"/>
            </a:endParaRPr>
          </a:p>
          <a:p>
            <a:pPr marL="286385" indent="-273685">
              <a:lnSpc>
                <a:spcPct val="100000"/>
              </a:lnSpc>
              <a:spcBef>
                <a:spcPts val="1515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286385" algn="l"/>
              </a:tabLst>
            </a:pPr>
            <a:r>
              <a:rPr sz="2400" spc="55" dirty="0">
                <a:latin typeface="Cambria"/>
                <a:cs typeface="Cambria"/>
              </a:rPr>
              <a:t>Lack</a:t>
            </a:r>
            <a:r>
              <a:rPr sz="2400" spc="110" dirty="0">
                <a:latin typeface="Cambria"/>
                <a:cs typeface="Cambria"/>
              </a:rPr>
              <a:t> </a:t>
            </a:r>
            <a:r>
              <a:rPr sz="2400" spc="50" dirty="0">
                <a:latin typeface="Cambria"/>
                <a:cs typeface="Cambria"/>
              </a:rPr>
              <a:t>of</a:t>
            </a:r>
            <a:r>
              <a:rPr sz="2400" spc="9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zeal</a:t>
            </a:r>
            <a:r>
              <a:rPr sz="2400" spc="10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to</a:t>
            </a:r>
            <a:r>
              <a:rPr sz="2400" spc="114" dirty="0">
                <a:latin typeface="Cambria"/>
                <a:cs typeface="Cambria"/>
              </a:rPr>
              <a:t> </a:t>
            </a:r>
            <a:r>
              <a:rPr sz="2400" spc="45" dirty="0">
                <a:latin typeface="Cambria"/>
                <a:cs typeface="Cambria"/>
              </a:rPr>
              <a:t>grow</a:t>
            </a:r>
            <a:endParaRPr sz="24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636520">
              <a:lnSpc>
                <a:spcPct val="100000"/>
              </a:lnSpc>
              <a:spcBef>
                <a:spcPts val="110"/>
              </a:spcBef>
            </a:pPr>
            <a:r>
              <a:rPr cap="small" dirty="0"/>
              <a:t>Is</a:t>
            </a:r>
            <a:r>
              <a:rPr cap="small" spc="170" dirty="0"/>
              <a:t> </a:t>
            </a:r>
            <a:r>
              <a:rPr cap="small" dirty="0"/>
              <a:t>It</a:t>
            </a:r>
            <a:r>
              <a:rPr cap="small" spc="180" dirty="0"/>
              <a:t> </a:t>
            </a:r>
            <a:r>
              <a:rPr cap="small" dirty="0"/>
              <a:t>worth</a:t>
            </a:r>
            <a:r>
              <a:rPr cap="small" spc="180" dirty="0"/>
              <a:t> </a:t>
            </a:r>
            <a:r>
              <a:rPr cap="small" spc="-125" dirty="0"/>
              <a:t>???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213089" y="6001510"/>
            <a:ext cx="6791325" cy="789940"/>
            <a:chOff x="1213089" y="6001510"/>
            <a:chExt cx="6791325" cy="789940"/>
          </a:xfrm>
        </p:grpSpPr>
        <p:sp>
          <p:nvSpPr>
            <p:cNvPr id="4" name="object 4"/>
            <p:cNvSpPr/>
            <p:nvPr/>
          </p:nvSpPr>
          <p:spPr>
            <a:xfrm>
              <a:off x="1214628" y="6052184"/>
              <a:ext cx="6788150" cy="737235"/>
            </a:xfrm>
            <a:custGeom>
              <a:avLst/>
              <a:gdLst/>
              <a:ahLst/>
              <a:cxnLst/>
              <a:rect l="l" t="t" r="r" b="b"/>
              <a:pathLst>
                <a:path w="6788150" h="737234">
                  <a:moveTo>
                    <a:pt x="6787896" y="0"/>
                  </a:moveTo>
                  <a:lnTo>
                    <a:pt x="6784038" y="19129"/>
                  </a:lnTo>
                  <a:lnTo>
                    <a:pt x="6773513" y="34751"/>
                  </a:lnTo>
                  <a:lnTo>
                    <a:pt x="6757892" y="45286"/>
                  </a:lnTo>
                  <a:lnTo>
                    <a:pt x="6738747" y="49148"/>
                  </a:lnTo>
                  <a:lnTo>
                    <a:pt x="49149" y="49148"/>
                  </a:lnTo>
                  <a:lnTo>
                    <a:pt x="30019" y="53011"/>
                  </a:lnTo>
                  <a:lnTo>
                    <a:pt x="14397" y="63546"/>
                  </a:lnTo>
                  <a:lnTo>
                    <a:pt x="3862" y="79168"/>
                  </a:lnTo>
                  <a:lnTo>
                    <a:pt x="0" y="98297"/>
                  </a:lnTo>
                  <a:lnTo>
                    <a:pt x="0" y="688084"/>
                  </a:lnTo>
                  <a:lnTo>
                    <a:pt x="3862" y="707215"/>
                  </a:lnTo>
                  <a:lnTo>
                    <a:pt x="14397" y="722838"/>
                  </a:lnTo>
                  <a:lnTo>
                    <a:pt x="30019" y="733372"/>
                  </a:lnTo>
                  <a:lnTo>
                    <a:pt x="49149" y="737234"/>
                  </a:lnTo>
                  <a:lnTo>
                    <a:pt x="68294" y="733372"/>
                  </a:lnTo>
                  <a:lnTo>
                    <a:pt x="83915" y="722838"/>
                  </a:lnTo>
                  <a:lnTo>
                    <a:pt x="94440" y="707215"/>
                  </a:lnTo>
                  <a:lnTo>
                    <a:pt x="98297" y="688084"/>
                  </a:lnTo>
                  <a:lnTo>
                    <a:pt x="98297" y="638936"/>
                  </a:lnTo>
                  <a:lnTo>
                    <a:pt x="6738747" y="638936"/>
                  </a:lnTo>
                  <a:lnTo>
                    <a:pt x="6757892" y="635074"/>
                  </a:lnTo>
                  <a:lnTo>
                    <a:pt x="6773513" y="624539"/>
                  </a:lnTo>
                  <a:lnTo>
                    <a:pt x="6784038" y="608917"/>
                  </a:lnTo>
                  <a:lnTo>
                    <a:pt x="6787896" y="589787"/>
                  </a:lnTo>
                  <a:lnTo>
                    <a:pt x="6787896" y="147446"/>
                  </a:lnTo>
                  <a:lnTo>
                    <a:pt x="49149" y="147446"/>
                  </a:lnTo>
                  <a:lnTo>
                    <a:pt x="49161" y="98297"/>
                  </a:lnTo>
                  <a:lnTo>
                    <a:pt x="6787896" y="73723"/>
                  </a:lnTo>
                  <a:lnTo>
                    <a:pt x="6787896" y="0"/>
                  </a:lnTo>
                  <a:close/>
                </a:path>
                <a:path w="6788150" h="737234">
                  <a:moveTo>
                    <a:pt x="6787896" y="73723"/>
                  </a:moveTo>
                  <a:lnTo>
                    <a:pt x="73787" y="73723"/>
                  </a:lnTo>
                  <a:lnTo>
                    <a:pt x="83296" y="75655"/>
                  </a:lnTo>
                  <a:lnTo>
                    <a:pt x="91090" y="80924"/>
                  </a:lnTo>
                  <a:lnTo>
                    <a:pt x="96361" y="88736"/>
                  </a:lnTo>
                  <a:lnTo>
                    <a:pt x="98297" y="98297"/>
                  </a:lnTo>
                  <a:lnTo>
                    <a:pt x="94440" y="117432"/>
                  </a:lnTo>
                  <a:lnTo>
                    <a:pt x="83915" y="133054"/>
                  </a:lnTo>
                  <a:lnTo>
                    <a:pt x="68294" y="143585"/>
                  </a:lnTo>
                  <a:lnTo>
                    <a:pt x="49149" y="147446"/>
                  </a:lnTo>
                  <a:lnTo>
                    <a:pt x="6787896" y="147446"/>
                  </a:lnTo>
                  <a:lnTo>
                    <a:pt x="6787896" y="73723"/>
                  </a:lnTo>
                  <a:close/>
                </a:path>
                <a:path w="6788150" h="737234">
                  <a:moveTo>
                    <a:pt x="6689598" y="0"/>
                  </a:moveTo>
                  <a:lnTo>
                    <a:pt x="6689598" y="49148"/>
                  </a:lnTo>
                  <a:lnTo>
                    <a:pt x="6738747" y="49148"/>
                  </a:lnTo>
                  <a:lnTo>
                    <a:pt x="6738747" y="24574"/>
                  </a:lnTo>
                  <a:lnTo>
                    <a:pt x="6714236" y="24574"/>
                  </a:lnTo>
                  <a:lnTo>
                    <a:pt x="6704653" y="22643"/>
                  </a:lnTo>
                  <a:lnTo>
                    <a:pt x="6696821" y="17378"/>
                  </a:lnTo>
                  <a:lnTo>
                    <a:pt x="6691536" y="9567"/>
                  </a:lnTo>
                  <a:lnTo>
                    <a:pt x="6689598" y="0"/>
                  </a:lnTo>
                  <a:close/>
                </a:path>
                <a:path w="6788150" h="737234">
                  <a:moveTo>
                    <a:pt x="6738747" y="0"/>
                  </a:moveTo>
                  <a:lnTo>
                    <a:pt x="6736810" y="9567"/>
                  </a:lnTo>
                  <a:lnTo>
                    <a:pt x="6731539" y="17378"/>
                  </a:lnTo>
                  <a:lnTo>
                    <a:pt x="6723745" y="22643"/>
                  </a:lnTo>
                  <a:lnTo>
                    <a:pt x="6714236" y="24574"/>
                  </a:lnTo>
                  <a:lnTo>
                    <a:pt x="6738747" y="24574"/>
                  </a:lnTo>
                  <a:lnTo>
                    <a:pt x="6738747" y="0"/>
                  </a:lnTo>
                  <a:close/>
                </a:path>
              </a:pathLst>
            </a:custGeom>
            <a:solidFill>
              <a:srgbClr val="FFCF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263777" y="6003035"/>
              <a:ext cx="6739255" cy="196850"/>
            </a:xfrm>
            <a:custGeom>
              <a:avLst/>
              <a:gdLst/>
              <a:ahLst/>
              <a:cxnLst/>
              <a:rect l="l" t="t" r="r" b="b"/>
              <a:pathLst>
                <a:path w="6739255" h="196850">
                  <a:moveTo>
                    <a:pt x="24637" y="122872"/>
                  </a:moveTo>
                  <a:lnTo>
                    <a:pt x="0" y="196595"/>
                  </a:lnTo>
                  <a:lnTo>
                    <a:pt x="19145" y="192734"/>
                  </a:lnTo>
                  <a:lnTo>
                    <a:pt x="34766" y="182203"/>
                  </a:lnTo>
                  <a:lnTo>
                    <a:pt x="45291" y="166581"/>
                  </a:lnTo>
                  <a:lnTo>
                    <a:pt x="49148" y="147446"/>
                  </a:lnTo>
                  <a:lnTo>
                    <a:pt x="47212" y="137885"/>
                  </a:lnTo>
                  <a:lnTo>
                    <a:pt x="41941" y="130073"/>
                  </a:lnTo>
                  <a:lnTo>
                    <a:pt x="34147" y="124804"/>
                  </a:lnTo>
                  <a:lnTo>
                    <a:pt x="24637" y="122872"/>
                  </a:lnTo>
                  <a:close/>
                </a:path>
                <a:path w="6739255" h="196850">
                  <a:moveTo>
                    <a:pt x="6738747" y="49148"/>
                  </a:moveTo>
                  <a:lnTo>
                    <a:pt x="6689598" y="49148"/>
                  </a:lnTo>
                  <a:lnTo>
                    <a:pt x="6689598" y="98297"/>
                  </a:lnTo>
                  <a:lnTo>
                    <a:pt x="6708743" y="94435"/>
                  </a:lnTo>
                  <a:lnTo>
                    <a:pt x="6724364" y="83900"/>
                  </a:lnTo>
                  <a:lnTo>
                    <a:pt x="6734889" y="68278"/>
                  </a:lnTo>
                  <a:lnTo>
                    <a:pt x="6738747" y="49148"/>
                  </a:lnTo>
                  <a:close/>
                </a:path>
                <a:path w="6739255" h="196850">
                  <a:moveTo>
                    <a:pt x="6689598" y="0"/>
                  </a:moveTo>
                  <a:lnTo>
                    <a:pt x="6670452" y="3862"/>
                  </a:lnTo>
                  <a:lnTo>
                    <a:pt x="6654831" y="14397"/>
                  </a:lnTo>
                  <a:lnTo>
                    <a:pt x="6644306" y="30019"/>
                  </a:lnTo>
                  <a:lnTo>
                    <a:pt x="6640449" y="49148"/>
                  </a:lnTo>
                  <a:lnTo>
                    <a:pt x="6642385" y="58716"/>
                  </a:lnTo>
                  <a:lnTo>
                    <a:pt x="6647656" y="66527"/>
                  </a:lnTo>
                  <a:lnTo>
                    <a:pt x="6655450" y="71792"/>
                  </a:lnTo>
                  <a:lnTo>
                    <a:pt x="6664959" y="73723"/>
                  </a:lnTo>
                  <a:lnTo>
                    <a:pt x="6674542" y="71792"/>
                  </a:lnTo>
                  <a:lnTo>
                    <a:pt x="6682374" y="66527"/>
                  </a:lnTo>
                  <a:lnTo>
                    <a:pt x="6687659" y="58716"/>
                  </a:lnTo>
                  <a:lnTo>
                    <a:pt x="6689598" y="49148"/>
                  </a:lnTo>
                  <a:lnTo>
                    <a:pt x="6738747" y="49148"/>
                  </a:lnTo>
                  <a:lnTo>
                    <a:pt x="6734889" y="30019"/>
                  </a:lnTo>
                  <a:lnTo>
                    <a:pt x="6724364" y="14397"/>
                  </a:lnTo>
                  <a:lnTo>
                    <a:pt x="6708743" y="3862"/>
                  </a:lnTo>
                  <a:lnTo>
                    <a:pt x="6689598" y="0"/>
                  </a:lnTo>
                  <a:close/>
                </a:path>
              </a:pathLst>
            </a:custGeom>
            <a:solidFill>
              <a:srgbClr val="CDA6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214628" y="6003035"/>
              <a:ext cx="6788150" cy="786765"/>
            </a:xfrm>
            <a:custGeom>
              <a:avLst/>
              <a:gdLst/>
              <a:ahLst/>
              <a:cxnLst/>
              <a:rect l="l" t="t" r="r" b="b"/>
              <a:pathLst>
                <a:path w="6788150" h="786765">
                  <a:moveTo>
                    <a:pt x="0" y="147446"/>
                  </a:moveTo>
                  <a:lnTo>
                    <a:pt x="3862" y="128317"/>
                  </a:lnTo>
                  <a:lnTo>
                    <a:pt x="14397" y="112695"/>
                  </a:lnTo>
                  <a:lnTo>
                    <a:pt x="30019" y="102160"/>
                  </a:lnTo>
                  <a:lnTo>
                    <a:pt x="49149" y="98297"/>
                  </a:lnTo>
                  <a:lnTo>
                    <a:pt x="6689598" y="98297"/>
                  </a:lnTo>
                  <a:lnTo>
                    <a:pt x="6689598" y="49148"/>
                  </a:lnTo>
                  <a:lnTo>
                    <a:pt x="6693455" y="30019"/>
                  </a:lnTo>
                  <a:lnTo>
                    <a:pt x="6703980" y="14397"/>
                  </a:lnTo>
                  <a:lnTo>
                    <a:pt x="6719601" y="3862"/>
                  </a:lnTo>
                  <a:lnTo>
                    <a:pt x="6738747" y="0"/>
                  </a:lnTo>
                  <a:lnTo>
                    <a:pt x="6757892" y="3862"/>
                  </a:lnTo>
                  <a:lnTo>
                    <a:pt x="6773513" y="14397"/>
                  </a:lnTo>
                  <a:lnTo>
                    <a:pt x="6784038" y="30019"/>
                  </a:lnTo>
                  <a:lnTo>
                    <a:pt x="6787896" y="49148"/>
                  </a:lnTo>
                  <a:lnTo>
                    <a:pt x="6787896" y="638936"/>
                  </a:lnTo>
                  <a:lnTo>
                    <a:pt x="6784038" y="658066"/>
                  </a:lnTo>
                  <a:lnTo>
                    <a:pt x="6773513" y="673688"/>
                  </a:lnTo>
                  <a:lnTo>
                    <a:pt x="6757892" y="684223"/>
                  </a:lnTo>
                  <a:lnTo>
                    <a:pt x="6738747" y="688085"/>
                  </a:lnTo>
                  <a:lnTo>
                    <a:pt x="98297" y="688085"/>
                  </a:lnTo>
                  <a:lnTo>
                    <a:pt x="98297" y="737233"/>
                  </a:lnTo>
                  <a:lnTo>
                    <a:pt x="94440" y="756364"/>
                  </a:lnTo>
                  <a:lnTo>
                    <a:pt x="83915" y="771987"/>
                  </a:lnTo>
                  <a:lnTo>
                    <a:pt x="68294" y="782521"/>
                  </a:lnTo>
                  <a:lnTo>
                    <a:pt x="49149" y="786383"/>
                  </a:lnTo>
                  <a:lnTo>
                    <a:pt x="30019" y="782521"/>
                  </a:lnTo>
                  <a:lnTo>
                    <a:pt x="14397" y="771987"/>
                  </a:lnTo>
                  <a:lnTo>
                    <a:pt x="3862" y="756364"/>
                  </a:lnTo>
                  <a:lnTo>
                    <a:pt x="0" y="737233"/>
                  </a:lnTo>
                  <a:lnTo>
                    <a:pt x="0" y="147446"/>
                  </a:lnTo>
                  <a:close/>
                </a:path>
                <a:path w="6788150" h="786765">
                  <a:moveTo>
                    <a:pt x="6689598" y="98297"/>
                  </a:moveTo>
                  <a:lnTo>
                    <a:pt x="6738747" y="98297"/>
                  </a:lnTo>
                  <a:lnTo>
                    <a:pt x="6757892" y="94435"/>
                  </a:lnTo>
                  <a:lnTo>
                    <a:pt x="6773513" y="83900"/>
                  </a:lnTo>
                  <a:lnTo>
                    <a:pt x="6784038" y="68278"/>
                  </a:lnTo>
                  <a:lnTo>
                    <a:pt x="6787896" y="49148"/>
                  </a:lnTo>
                </a:path>
                <a:path w="6788150" h="786765">
                  <a:moveTo>
                    <a:pt x="6738747" y="98297"/>
                  </a:moveTo>
                  <a:lnTo>
                    <a:pt x="6738747" y="49148"/>
                  </a:lnTo>
                  <a:lnTo>
                    <a:pt x="6736810" y="58716"/>
                  </a:lnTo>
                  <a:lnTo>
                    <a:pt x="6731539" y="66527"/>
                  </a:lnTo>
                  <a:lnTo>
                    <a:pt x="6723745" y="71792"/>
                  </a:lnTo>
                  <a:lnTo>
                    <a:pt x="6714236" y="73723"/>
                  </a:lnTo>
                  <a:lnTo>
                    <a:pt x="6704653" y="71792"/>
                  </a:lnTo>
                  <a:lnTo>
                    <a:pt x="6696821" y="66527"/>
                  </a:lnTo>
                  <a:lnTo>
                    <a:pt x="6691536" y="58716"/>
                  </a:lnTo>
                  <a:lnTo>
                    <a:pt x="6689598" y="49148"/>
                  </a:lnTo>
                </a:path>
              </a:pathLst>
            </a:custGeom>
            <a:ln w="3175">
              <a:solidFill>
                <a:srgbClr val="E75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13089" y="6124382"/>
              <a:ext cx="101361" cy="76774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312926" y="6150482"/>
              <a:ext cx="0" cy="541020"/>
            </a:xfrm>
            <a:custGeom>
              <a:avLst/>
              <a:gdLst/>
              <a:ahLst/>
              <a:cxnLst/>
              <a:rect l="l" t="t" r="r" b="b"/>
              <a:pathLst>
                <a:path h="541020">
                  <a:moveTo>
                    <a:pt x="0" y="0"/>
                  </a:moveTo>
                  <a:lnTo>
                    <a:pt x="0" y="540638"/>
                  </a:lnTo>
                </a:path>
              </a:pathLst>
            </a:custGeom>
            <a:ln w="3175">
              <a:solidFill>
                <a:srgbClr val="E75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3072764" y="6179311"/>
            <a:ext cx="311912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Palatino Linotype"/>
                <a:cs typeface="Palatino Linotype"/>
              </a:rPr>
              <a:t>Nothing</a:t>
            </a:r>
            <a:r>
              <a:rPr sz="2400" b="1" spc="-30" dirty="0">
                <a:latin typeface="Palatino Linotype"/>
                <a:cs typeface="Palatino Linotype"/>
              </a:rPr>
              <a:t> </a:t>
            </a:r>
            <a:r>
              <a:rPr sz="2400" b="1" dirty="0">
                <a:latin typeface="Palatino Linotype"/>
                <a:cs typeface="Palatino Linotype"/>
              </a:rPr>
              <a:t>is</a:t>
            </a:r>
            <a:r>
              <a:rPr sz="2400" b="1" spc="-20" dirty="0">
                <a:latin typeface="Palatino Linotype"/>
                <a:cs typeface="Palatino Linotype"/>
              </a:rPr>
              <a:t> </a:t>
            </a:r>
            <a:r>
              <a:rPr sz="2400" b="1" spc="-10" dirty="0">
                <a:latin typeface="Palatino Linotype"/>
                <a:cs typeface="Palatino Linotype"/>
              </a:rPr>
              <a:t>impossible</a:t>
            </a:r>
            <a:endParaRPr sz="2400">
              <a:latin typeface="Palatino Linotype"/>
              <a:cs typeface="Palatino Linotype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963545" y="1728597"/>
            <a:ext cx="3693795" cy="3602990"/>
            <a:chOff x="2963545" y="1728597"/>
            <a:chExt cx="3693795" cy="3602990"/>
          </a:xfrm>
        </p:grpSpPr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91432" y="1728597"/>
              <a:ext cx="1114552" cy="52984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38771" y="1824990"/>
              <a:ext cx="1032975" cy="207822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963545" y="4097401"/>
              <a:ext cx="2677795" cy="123386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889248" y="1763014"/>
              <a:ext cx="2767640" cy="3416808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3889248" y="3069336"/>
              <a:ext cx="1697989" cy="868680"/>
            </a:xfrm>
            <a:custGeom>
              <a:avLst/>
              <a:gdLst/>
              <a:ahLst/>
              <a:cxnLst/>
              <a:rect l="l" t="t" r="r" b="b"/>
              <a:pathLst>
                <a:path w="1697989" h="868679">
                  <a:moveTo>
                    <a:pt x="0" y="434339"/>
                  </a:moveTo>
                  <a:lnTo>
                    <a:pt x="9205" y="370151"/>
                  </a:lnTo>
                  <a:lnTo>
                    <a:pt x="35945" y="308888"/>
                  </a:lnTo>
                  <a:lnTo>
                    <a:pt x="78905" y="251222"/>
                  </a:lnTo>
                  <a:lnTo>
                    <a:pt x="106058" y="223949"/>
                  </a:lnTo>
                  <a:lnTo>
                    <a:pt x="136772" y="197826"/>
                  </a:lnTo>
                  <a:lnTo>
                    <a:pt x="170886" y="172939"/>
                  </a:lnTo>
                  <a:lnTo>
                    <a:pt x="208233" y="149371"/>
                  </a:lnTo>
                  <a:lnTo>
                    <a:pt x="248650" y="127206"/>
                  </a:lnTo>
                  <a:lnTo>
                    <a:pt x="291972" y="106528"/>
                  </a:lnTo>
                  <a:lnTo>
                    <a:pt x="338036" y="87421"/>
                  </a:lnTo>
                  <a:lnTo>
                    <a:pt x="386676" y="69968"/>
                  </a:lnTo>
                  <a:lnTo>
                    <a:pt x="437730" y="54255"/>
                  </a:lnTo>
                  <a:lnTo>
                    <a:pt x="491032" y="40364"/>
                  </a:lnTo>
                  <a:lnTo>
                    <a:pt x="546419" y="28380"/>
                  </a:lnTo>
                  <a:lnTo>
                    <a:pt x="603725" y="18387"/>
                  </a:lnTo>
                  <a:lnTo>
                    <a:pt x="662787" y="10468"/>
                  </a:lnTo>
                  <a:lnTo>
                    <a:pt x="723441" y="4708"/>
                  </a:lnTo>
                  <a:lnTo>
                    <a:pt x="785523" y="1191"/>
                  </a:lnTo>
                  <a:lnTo>
                    <a:pt x="848867" y="0"/>
                  </a:lnTo>
                  <a:lnTo>
                    <a:pt x="912212" y="1191"/>
                  </a:lnTo>
                  <a:lnTo>
                    <a:pt x="974294" y="4708"/>
                  </a:lnTo>
                  <a:lnTo>
                    <a:pt x="1034948" y="10468"/>
                  </a:lnTo>
                  <a:lnTo>
                    <a:pt x="1094010" y="18387"/>
                  </a:lnTo>
                  <a:lnTo>
                    <a:pt x="1151316" y="28380"/>
                  </a:lnTo>
                  <a:lnTo>
                    <a:pt x="1206703" y="40364"/>
                  </a:lnTo>
                  <a:lnTo>
                    <a:pt x="1260005" y="54255"/>
                  </a:lnTo>
                  <a:lnTo>
                    <a:pt x="1311059" y="69968"/>
                  </a:lnTo>
                  <a:lnTo>
                    <a:pt x="1359699" y="87421"/>
                  </a:lnTo>
                  <a:lnTo>
                    <a:pt x="1405763" y="106528"/>
                  </a:lnTo>
                  <a:lnTo>
                    <a:pt x="1449085" y="127206"/>
                  </a:lnTo>
                  <a:lnTo>
                    <a:pt x="1489502" y="149371"/>
                  </a:lnTo>
                  <a:lnTo>
                    <a:pt x="1526849" y="172939"/>
                  </a:lnTo>
                  <a:lnTo>
                    <a:pt x="1560963" y="197826"/>
                  </a:lnTo>
                  <a:lnTo>
                    <a:pt x="1591677" y="223949"/>
                  </a:lnTo>
                  <a:lnTo>
                    <a:pt x="1618830" y="251222"/>
                  </a:lnTo>
                  <a:lnTo>
                    <a:pt x="1661790" y="308888"/>
                  </a:lnTo>
                  <a:lnTo>
                    <a:pt x="1688530" y="370151"/>
                  </a:lnTo>
                  <a:lnTo>
                    <a:pt x="1697736" y="434339"/>
                  </a:lnTo>
                  <a:lnTo>
                    <a:pt x="1695407" y="466758"/>
                  </a:lnTo>
                  <a:lnTo>
                    <a:pt x="1677270" y="529568"/>
                  </a:lnTo>
                  <a:lnTo>
                    <a:pt x="1642256" y="589116"/>
                  </a:lnTo>
                  <a:lnTo>
                    <a:pt x="1591677" y="644730"/>
                  </a:lnTo>
                  <a:lnTo>
                    <a:pt x="1560963" y="670853"/>
                  </a:lnTo>
                  <a:lnTo>
                    <a:pt x="1526849" y="695740"/>
                  </a:lnTo>
                  <a:lnTo>
                    <a:pt x="1489502" y="719308"/>
                  </a:lnTo>
                  <a:lnTo>
                    <a:pt x="1449085" y="741473"/>
                  </a:lnTo>
                  <a:lnTo>
                    <a:pt x="1405763" y="762151"/>
                  </a:lnTo>
                  <a:lnTo>
                    <a:pt x="1359699" y="781258"/>
                  </a:lnTo>
                  <a:lnTo>
                    <a:pt x="1311059" y="798711"/>
                  </a:lnTo>
                  <a:lnTo>
                    <a:pt x="1260005" y="814424"/>
                  </a:lnTo>
                  <a:lnTo>
                    <a:pt x="1206703" y="828315"/>
                  </a:lnTo>
                  <a:lnTo>
                    <a:pt x="1151316" y="840299"/>
                  </a:lnTo>
                  <a:lnTo>
                    <a:pt x="1094010" y="850292"/>
                  </a:lnTo>
                  <a:lnTo>
                    <a:pt x="1034948" y="858211"/>
                  </a:lnTo>
                  <a:lnTo>
                    <a:pt x="974294" y="863971"/>
                  </a:lnTo>
                  <a:lnTo>
                    <a:pt x="912212" y="867488"/>
                  </a:lnTo>
                  <a:lnTo>
                    <a:pt x="848867" y="868680"/>
                  </a:lnTo>
                  <a:lnTo>
                    <a:pt x="785523" y="867488"/>
                  </a:lnTo>
                  <a:lnTo>
                    <a:pt x="723441" y="863971"/>
                  </a:lnTo>
                  <a:lnTo>
                    <a:pt x="662787" y="858211"/>
                  </a:lnTo>
                  <a:lnTo>
                    <a:pt x="603725" y="850292"/>
                  </a:lnTo>
                  <a:lnTo>
                    <a:pt x="546419" y="840299"/>
                  </a:lnTo>
                  <a:lnTo>
                    <a:pt x="491032" y="828315"/>
                  </a:lnTo>
                  <a:lnTo>
                    <a:pt x="437730" y="814424"/>
                  </a:lnTo>
                  <a:lnTo>
                    <a:pt x="386676" y="798711"/>
                  </a:lnTo>
                  <a:lnTo>
                    <a:pt x="338036" y="781258"/>
                  </a:lnTo>
                  <a:lnTo>
                    <a:pt x="291972" y="762151"/>
                  </a:lnTo>
                  <a:lnTo>
                    <a:pt x="248650" y="741473"/>
                  </a:lnTo>
                  <a:lnTo>
                    <a:pt x="208233" y="719308"/>
                  </a:lnTo>
                  <a:lnTo>
                    <a:pt x="170886" y="695740"/>
                  </a:lnTo>
                  <a:lnTo>
                    <a:pt x="136772" y="670853"/>
                  </a:lnTo>
                  <a:lnTo>
                    <a:pt x="106058" y="644730"/>
                  </a:lnTo>
                  <a:lnTo>
                    <a:pt x="78905" y="617457"/>
                  </a:lnTo>
                  <a:lnTo>
                    <a:pt x="35945" y="559791"/>
                  </a:lnTo>
                  <a:lnTo>
                    <a:pt x="9205" y="498528"/>
                  </a:lnTo>
                  <a:lnTo>
                    <a:pt x="0" y="434339"/>
                  </a:lnTo>
                  <a:close/>
                </a:path>
              </a:pathLst>
            </a:custGeom>
            <a:ln w="2438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179823" y="3322700"/>
            <a:ext cx="1118870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spc="210" dirty="0">
                <a:latin typeface="Cambria"/>
                <a:cs typeface="Cambria"/>
              </a:rPr>
              <a:t>CA.</a:t>
            </a:r>
            <a:r>
              <a:rPr sz="2000" spc="145" dirty="0">
                <a:latin typeface="Cambria"/>
                <a:cs typeface="Cambria"/>
              </a:rPr>
              <a:t> </a:t>
            </a:r>
            <a:r>
              <a:rPr sz="2000" spc="95" dirty="0">
                <a:latin typeface="Cambria"/>
                <a:cs typeface="Cambria"/>
              </a:rPr>
              <a:t>Firm</a:t>
            </a:r>
            <a:endParaRPr sz="2000">
              <a:latin typeface="Cambria"/>
              <a:cs typeface="Cambria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4806505" y="1542097"/>
            <a:ext cx="768985" cy="427355"/>
            <a:chOff x="4806505" y="1542097"/>
            <a:chExt cx="768985" cy="427355"/>
          </a:xfrm>
        </p:grpSpPr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818887" y="1554480"/>
              <a:ext cx="743712" cy="402336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4818887" y="1554480"/>
              <a:ext cx="744220" cy="402590"/>
            </a:xfrm>
            <a:custGeom>
              <a:avLst/>
              <a:gdLst/>
              <a:ahLst/>
              <a:cxnLst/>
              <a:rect l="l" t="t" r="r" b="b"/>
              <a:pathLst>
                <a:path w="744220" h="402589">
                  <a:moveTo>
                    <a:pt x="0" y="201168"/>
                  </a:moveTo>
                  <a:lnTo>
                    <a:pt x="18958" y="137574"/>
                  </a:lnTo>
                  <a:lnTo>
                    <a:pt x="71749" y="82350"/>
                  </a:lnTo>
                  <a:lnTo>
                    <a:pt x="108918" y="58912"/>
                  </a:lnTo>
                  <a:lnTo>
                    <a:pt x="152247" y="38807"/>
                  </a:lnTo>
                  <a:lnTo>
                    <a:pt x="200971" y="22449"/>
                  </a:lnTo>
                  <a:lnTo>
                    <a:pt x="254325" y="10253"/>
                  </a:lnTo>
                  <a:lnTo>
                    <a:pt x="311541" y="2632"/>
                  </a:lnTo>
                  <a:lnTo>
                    <a:pt x="371856" y="0"/>
                  </a:lnTo>
                  <a:lnTo>
                    <a:pt x="432170" y="2632"/>
                  </a:lnTo>
                  <a:lnTo>
                    <a:pt x="489386" y="10253"/>
                  </a:lnTo>
                  <a:lnTo>
                    <a:pt x="542740" y="22449"/>
                  </a:lnTo>
                  <a:lnTo>
                    <a:pt x="591464" y="38807"/>
                  </a:lnTo>
                  <a:lnTo>
                    <a:pt x="634793" y="58912"/>
                  </a:lnTo>
                  <a:lnTo>
                    <a:pt x="671962" y="82350"/>
                  </a:lnTo>
                  <a:lnTo>
                    <a:pt x="702203" y="108709"/>
                  </a:lnTo>
                  <a:lnTo>
                    <a:pt x="738844" y="168531"/>
                  </a:lnTo>
                  <a:lnTo>
                    <a:pt x="743712" y="201168"/>
                  </a:lnTo>
                  <a:lnTo>
                    <a:pt x="738844" y="233804"/>
                  </a:lnTo>
                  <a:lnTo>
                    <a:pt x="702203" y="293626"/>
                  </a:lnTo>
                  <a:lnTo>
                    <a:pt x="671962" y="319985"/>
                  </a:lnTo>
                  <a:lnTo>
                    <a:pt x="634793" y="343423"/>
                  </a:lnTo>
                  <a:lnTo>
                    <a:pt x="591464" y="363528"/>
                  </a:lnTo>
                  <a:lnTo>
                    <a:pt x="542740" y="379886"/>
                  </a:lnTo>
                  <a:lnTo>
                    <a:pt x="489386" y="392082"/>
                  </a:lnTo>
                  <a:lnTo>
                    <a:pt x="432170" y="399703"/>
                  </a:lnTo>
                  <a:lnTo>
                    <a:pt x="371856" y="402336"/>
                  </a:lnTo>
                  <a:lnTo>
                    <a:pt x="311541" y="399703"/>
                  </a:lnTo>
                  <a:lnTo>
                    <a:pt x="254325" y="392082"/>
                  </a:lnTo>
                  <a:lnTo>
                    <a:pt x="200971" y="379886"/>
                  </a:lnTo>
                  <a:lnTo>
                    <a:pt x="152247" y="363528"/>
                  </a:lnTo>
                  <a:lnTo>
                    <a:pt x="108918" y="343423"/>
                  </a:lnTo>
                  <a:lnTo>
                    <a:pt x="71749" y="319985"/>
                  </a:lnTo>
                  <a:lnTo>
                    <a:pt x="41508" y="293626"/>
                  </a:lnTo>
                  <a:lnTo>
                    <a:pt x="4867" y="233804"/>
                  </a:lnTo>
                  <a:lnTo>
                    <a:pt x="0" y="201168"/>
                  </a:lnTo>
                  <a:close/>
                </a:path>
              </a:pathLst>
            </a:custGeom>
            <a:ln w="2438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4993894" y="1668017"/>
            <a:ext cx="396240" cy="1644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00" b="1" spc="50" dirty="0">
                <a:latin typeface="Cambria"/>
                <a:cs typeface="Cambria"/>
              </a:rPr>
              <a:t>Today</a:t>
            </a:r>
            <a:endParaRPr sz="900">
              <a:latin typeface="Cambria"/>
              <a:cs typeface="Cambria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6095809" y="2922841"/>
            <a:ext cx="963930" cy="744220"/>
            <a:chOff x="6095809" y="2922841"/>
            <a:chExt cx="963930" cy="744220"/>
          </a:xfrm>
        </p:grpSpPr>
        <p:pic>
          <p:nvPicPr>
            <p:cNvPr id="22" name="object 2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108191" y="2935224"/>
              <a:ext cx="938784" cy="719327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6108191" y="2935224"/>
              <a:ext cx="939165" cy="719455"/>
            </a:xfrm>
            <a:custGeom>
              <a:avLst/>
              <a:gdLst/>
              <a:ahLst/>
              <a:cxnLst/>
              <a:rect l="l" t="t" r="r" b="b"/>
              <a:pathLst>
                <a:path w="939165" h="719454">
                  <a:moveTo>
                    <a:pt x="0" y="359663"/>
                  </a:moveTo>
                  <a:lnTo>
                    <a:pt x="3158" y="317721"/>
                  </a:lnTo>
                  <a:lnTo>
                    <a:pt x="12398" y="277199"/>
                  </a:lnTo>
                  <a:lnTo>
                    <a:pt x="27368" y="238367"/>
                  </a:lnTo>
                  <a:lnTo>
                    <a:pt x="47714" y="201496"/>
                  </a:lnTo>
                  <a:lnTo>
                    <a:pt x="73086" y="166856"/>
                  </a:lnTo>
                  <a:lnTo>
                    <a:pt x="103129" y="134716"/>
                  </a:lnTo>
                  <a:lnTo>
                    <a:pt x="137493" y="105346"/>
                  </a:lnTo>
                  <a:lnTo>
                    <a:pt x="175824" y="79016"/>
                  </a:lnTo>
                  <a:lnTo>
                    <a:pt x="217770" y="55997"/>
                  </a:lnTo>
                  <a:lnTo>
                    <a:pt x="262978" y="36558"/>
                  </a:lnTo>
                  <a:lnTo>
                    <a:pt x="311097" y="20968"/>
                  </a:lnTo>
                  <a:lnTo>
                    <a:pt x="361774" y="9499"/>
                  </a:lnTo>
                  <a:lnTo>
                    <a:pt x="414656" y="2419"/>
                  </a:lnTo>
                  <a:lnTo>
                    <a:pt x="469391" y="0"/>
                  </a:lnTo>
                  <a:lnTo>
                    <a:pt x="524127" y="2419"/>
                  </a:lnTo>
                  <a:lnTo>
                    <a:pt x="577009" y="9499"/>
                  </a:lnTo>
                  <a:lnTo>
                    <a:pt x="627686" y="20968"/>
                  </a:lnTo>
                  <a:lnTo>
                    <a:pt x="675805" y="36558"/>
                  </a:lnTo>
                  <a:lnTo>
                    <a:pt x="721013" y="55997"/>
                  </a:lnTo>
                  <a:lnTo>
                    <a:pt x="762959" y="79016"/>
                  </a:lnTo>
                  <a:lnTo>
                    <a:pt x="801290" y="105346"/>
                  </a:lnTo>
                  <a:lnTo>
                    <a:pt x="835654" y="134716"/>
                  </a:lnTo>
                  <a:lnTo>
                    <a:pt x="865697" y="166856"/>
                  </a:lnTo>
                  <a:lnTo>
                    <a:pt x="891069" y="201496"/>
                  </a:lnTo>
                  <a:lnTo>
                    <a:pt x="911415" y="238367"/>
                  </a:lnTo>
                  <a:lnTo>
                    <a:pt x="926385" y="277199"/>
                  </a:lnTo>
                  <a:lnTo>
                    <a:pt x="935625" y="317721"/>
                  </a:lnTo>
                  <a:lnTo>
                    <a:pt x="938784" y="359663"/>
                  </a:lnTo>
                  <a:lnTo>
                    <a:pt x="935625" y="401606"/>
                  </a:lnTo>
                  <a:lnTo>
                    <a:pt x="926385" y="442128"/>
                  </a:lnTo>
                  <a:lnTo>
                    <a:pt x="911415" y="480960"/>
                  </a:lnTo>
                  <a:lnTo>
                    <a:pt x="891069" y="517831"/>
                  </a:lnTo>
                  <a:lnTo>
                    <a:pt x="865697" y="552471"/>
                  </a:lnTo>
                  <a:lnTo>
                    <a:pt x="835654" y="584611"/>
                  </a:lnTo>
                  <a:lnTo>
                    <a:pt x="801290" y="613981"/>
                  </a:lnTo>
                  <a:lnTo>
                    <a:pt x="762959" y="640311"/>
                  </a:lnTo>
                  <a:lnTo>
                    <a:pt x="721013" y="663330"/>
                  </a:lnTo>
                  <a:lnTo>
                    <a:pt x="675805" y="682769"/>
                  </a:lnTo>
                  <a:lnTo>
                    <a:pt x="627686" y="698359"/>
                  </a:lnTo>
                  <a:lnTo>
                    <a:pt x="577009" y="709828"/>
                  </a:lnTo>
                  <a:lnTo>
                    <a:pt x="524127" y="716908"/>
                  </a:lnTo>
                  <a:lnTo>
                    <a:pt x="469391" y="719327"/>
                  </a:lnTo>
                  <a:lnTo>
                    <a:pt x="414656" y="716908"/>
                  </a:lnTo>
                  <a:lnTo>
                    <a:pt x="361774" y="709828"/>
                  </a:lnTo>
                  <a:lnTo>
                    <a:pt x="311097" y="698359"/>
                  </a:lnTo>
                  <a:lnTo>
                    <a:pt x="262978" y="682769"/>
                  </a:lnTo>
                  <a:lnTo>
                    <a:pt x="217770" y="663330"/>
                  </a:lnTo>
                  <a:lnTo>
                    <a:pt x="175824" y="640311"/>
                  </a:lnTo>
                  <a:lnTo>
                    <a:pt x="137493" y="613981"/>
                  </a:lnTo>
                  <a:lnTo>
                    <a:pt x="103129" y="584611"/>
                  </a:lnTo>
                  <a:lnTo>
                    <a:pt x="73086" y="552471"/>
                  </a:lnTo>
                  <a:lnTo>
                    <a:pt x="47714" y="517831"/>
                  </a:lnTo>
                  <a:lnTo>
                    <a:pt x="27368" y="480960"/>
                  </a:lnTo>
                  <a:lnTo>
                    <a:pt x="12398" y="442128"/>
                  </a:lnTo>
                  <a:lnTo>
                    <a:pt x="3158" y="401606"/>
                  </a:lnTo>
                  <a:lnTo>
                    <a:pt x="0" y="359663"/>
                  </a:lnTo>
                  <a:close/>
                </a:path>
              </a:pathLst>
            </a:custGeom>
            <a:ln w="2438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6292341" y="3037458"/>
            <a:ext cx="578485" cy="495934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94615" marR="5080" indent="-82550">
              <a:lnSpc>
                <a:spcPct val="90000"/>
              </a:lnSpc>
              <a:spcBef>
                <a:spcPts val="235"/>
              </a:spcBef>
            </a:pPr>
            <a:r>
              <a:rPr sz="1100" spc="45" dirty="0">
                <a:latin typeface="Cambria"/>
                <a:cs typeface="Cambria"/>
              </a:rPr>
              <a:t>Survival </a:t>
            </a:r>
            <a:r>
              <a:rPr sz="1100" dirty="0">
                <a:latin typeface="Cambria"/>
                <a:cs typeface="Cambria"/>
              </a:rPr>
              <a:t>of</a:t>
            </a:r>
            <a:r>
              <a:rPr sz="1100" spc="50" dirty="0">
                <a:latin typeface="Cambria"/>
                <a:cs typeface="Cambria"/>
              </a:rPr>
              <a:t> </a:t>
            </a:r>
            <a:r>
              <a:rPr sz="1100" spc="-25" dirty="0">
                <a:latin typeface="Cambria"/>
                <a:cs typeface="Cambria"/>
              </a:rPr>
              <a:t>the </a:t>
            </a:r>
            <a:r>
              <a:rPr sz="1100" spc="-10" dirty="0">
                <a:latin typeface="Cambria"/>
                <a:cs typeface="Cambria"/>
              </a:rPr>
              <a:t>fittest</a:t>
            </a:r>
            <a:endParaRPr sz="1100">
              <a:latin typeface="Cambria"/>
              <a:cs typeface="Cambria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5221033" y="4568761"/>
            <a:ext cx="1256665" cy="997585"/>
            <a:chOff x="5221033" y="4568761"/>
            <a:chExt cx="1256665" cy="997585"/>
          </a:xfrm>
        </p:grpSpPr>
        <p:pic>
          <p:nvPicPr>
            <p:cNvPr id="26" name="object 2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233416" y="4581143"/>
              <a:ext cx="1231392" cy="972312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5233416" y="4581143"/>
              <a:ext cx="1231900" cy="972819"/>
            </a:xfrm>
            <a:custGeom>
              <a:avLst/>
              <a:gdLst/>
              <a:ahLst/>
              <a:cxnLst/>
              <a:rect l="l" t="t" r="r" b="b"/>
              <a:pathLst>
                <a:path w="1231900" h="972820">
                  <a:moveTo>
                    <a:pt x="0" y="486155"/>
                  </a:moveTo>
                  <a:lnTo>
                    <a:pt x="2260" y="444211"/>
                  </a:lnTo>
                  <a:lnTo>
                    <a:pt x="8918" y="403256"/>
                  </a:lnTo>
                  <a:lnTo>
                    <a:pt x="19789" y="363438"/>
                  </a:lnTo>
                  <a:lnTo>
                    <a:pt x="34687" y="324902"/>
                  </a:lnTo>
                  <a:lnTo>
                    <a:pt x="53428" y="287794"/>
                  </a:lnTo>
                  <a:lnTo>
                    <a:pt x="75826" y="252261"/>
                  </a:lnTo>
                  <a:lnTo>
                    <a:pt x="101698" y="218448"/>
                  </a:lnTo>
                  <a:lnTo>
                    <a:pt x="130857" y="186501"/>
                  </a:lnTo>
                  <a:lnTo>
                    <a:pt x="163119" y="156566"/>
                  </a:lnTo>
                  <a:lnTo>
                    <a:pt x="198298" y="128789"/>
                  </a:lnTo>
                  <a:lnTo>
                    <a:pt x="236211" y="103316"/>
                  </a:lnTo>
                  <a:lnTo>
                    <a:pt x="276671" y="80293"/>
                  </a:lnTo>
                  <a:lnTo>
                    <a:pt x="319494" y="59867"/>
                  </a:lnTo>
                  <a:lnTo>
                    <a:pt x="364495" y="42182"/>
                  </a:lnTo>
                  <a:lnTo>
                    <a:pt x="411489" y="27386"/>
                  </a:lnTo>
                  <a:lnTo>
                    <a:pt x="460291" y="15623"/>
                  </a:lnTo>
                  <a:lnTo>
                    <a:pt x="510716" y="7041"/>
                  </a:lnTo>
                  <a:lnTo>
                    <a:pt x="562579" y="1784"/>
                  </a:lnTo>
                  <a:lnTo>
                    <a:pt x="615696" y="0"/>
                  </a:lnTo>
                  <a:lnTo>
                    <a:pt x="668812" y="1784"/>
                  </a:lnTo>
                  <a:lnTo>
                    <a:pt x="720675" y="7041"/>
                  </a:lnTo>
                  <a:lnTo>
                    <a:pt x="771100" y="15623"/>
                  </a:lnTo>
                  <a:lnTo>
                    <a:pt x="819902" y="27386"/>
                  </a:lnTo>
                  <a:lnTo>
                    <a:pt x="866896" y="42182"/>
                  </a:lnTo>
                  <a:lnTo>
                    <a:pt x="911897" y="59867"/>
                  </a:lnTo>
                  <a:lnTo>
                    <a:pt x="954720" y="80293"/>
                  </a:lnTo>
                  <a:lnTo>
                    <a:pt x="995180" y="103316"/>
                  </a:lnTo>
                  <a:lnTo>
                    <a:pt x="1033093" y="128789"/>
                  </a:lnTo>
                  <a:lnTo>
                    <a:pt x="1068272" y="156566"/>
                  </a:lnTo>
                  <a:lnTo>
                    <a:pt x="1100534" y="186501"/>
                  </a:lnTo>
                  <a:lnTo>
                    <a:pt x="1129693" y="218448"/>
                  </a:lnTo>
                  <a:lnTo>
                    <a:pt x="1155565" y="252261"/>
                  </a:lnTo>
                  <a:lnTo>
                    <a:pt x="1177963" y="287794"/>
                  </a:lnTo>
                  <a:lnTo>
                    <a:pt x="1196704" y="324902"/>
                  </a:lnTo>
                  <a:lnTo>
                    <a:pt x="1211602" y="363438"/>
                  </a:lnTo>
                  <a:lnTo>
                    <a:pt x="1222473" y="403256"/>
                  </a:lnTo>
                  <a:lnTo>
                    <a:pt x="1229131" y="444211"/>
                  </a:lnTo>
                  <a:lnTo>
                    <a:pt x="1231392" y="486155"/>
                  </a:lnTo>
                  <a:lnTo>
                    <a:pt x="1229131" y="528100"/>
                  </a:lnTo>
                  <a:lnTo>
                    <a:pt x="1222473" y="569055"/>
                  </a:lnTo>
                  <a:lnTo>
                    <a:pt x="1211602" y="608873"/>
                  </a:lnTo>
                  <a:lnTo>
                    <a:pt x="1196704" y="647409"/>
                  </a:lnTo>
                  <a:lnTo>
                    <a:pt x="1177963" y="684517"/>
                  </a:lnTo>
                  <a:lnTo>
                    <a:pt x="1155565" y="720050"/>
                  </a:lnTo>
                  <a:lnTo>
                    <a:pt x="1129693" y="753863"/>
                  </a:lnTo>
                  <a:lnTo>
                    <a:pt x="1100534" y="785810"/>
                  </a:lnTo>
                  <a:lnTo>
                    <a:pt x="1068272" y="815745"/>
                  </a:lnTo>
                  <a:lnTo>
                    <a:pt x="1033093" y="843522"/>
                  </a:lnTo>
                  <a:lnTo>
                    <a:pt x="995180" y="868995"/>
                  </a:lnTo>
                  <a:lnTo>
                    <a:pt x="954720" y="892018"/>
                  </a:lnTo>
                  <a:lnTo>
                    <a:pt x="911897" y="912444"/>
                  </a:lnTo>
                  <a:lnTo>
                    <a:pt x="866896" y="930129"/>
                  </a:lnTo>
                  <a:lnTo>
                    <a:pt x="819902" y="944925"/>
                  </a:lnTo>
                  <a:lnTo>
                    <a:pt x="771100" y="956688"/>
                  </a:lnTo>
                  <a:lnTo>
                    <a:pt x="720675" y="965270"/>
                  </a:lnTo>
                  <a:lnTo>
                    <a:pt x="668812" y="970527"/>
                  </a:lnTo>
                  <a:lnTo>
                    <a:pt x="615696" y="972311"/>
                  </a:lnTo>
                  <a:lnTo>
                    <a:pt x="562579" y="970527"/>
                  </a:lnTo>
                  <a:lnTo>
                    <a:pt x="510716" y="965270"/>
                  </a:lnTo>
                  <a:lnTo>
                    <a:pt x="460291" y="956688"/>
                  </a:lnTo>
                  <a:lnTo>
                    <a:pt x="411489" y="944925"/>
                  </a:lnTo>
                  <a:lnTo>
                    <a:pt x="364495" y="930129"/>
                  </a:lnTo>
                  <a:lnTo>
                    <a:pt x="319494" y="912444"/>
                  </a:lnTo>
                  <a:lnTo>
                    <a:pt x="276671" y="892018"/>
                  </a:lnTo>
                  <a:lnTo>
                    <a:pt x="236211" y="868995"/>
                  </a:lnTo>
                  <a:lnTo>
                    <a:pt x="198298" y="843522"/>
                  </a:lnTo>
                  <a:lnTo>
                    <a:pt x="163119" y="815745"/>
                  </a:lnTo>
                  <a:lnTo>
                    <a:pt x="130857" y="785810"/>
                  </a:lnTo>
                  <a:lnTo>
                    <a:pt x="101698" y="753863"/>
                  </a:lnTo>
                  <a:lnTo>
                    <a:pt x="75826" y="720050"/>
                  </a:lnTo>
                  <a:lnTo>
                    <a:pt x="53428" y="684517"/>
                  </a:lnTo>
                  <a:lnTo>
                    <a:pt x="34687" y="647409"/>
                  </a:lnTo>
                  <a:lnTo>
                    <a:pt x="19789" y="608873"/>
                  </a:lnTo>
                  <a:lnTo>
                    <a:pt x="8918" y="569055"/>
                  </a:lnTo>
                  <a:lnTo>
                    <a:pt x="2260" y="528100"/>
                  </a:lnTo>
                  <a:lnTo>
                    <a:pt x="0" y="486155"/>
                  </a:lnTo>
                  <a:close/>
                </a:path>
              </a:pathLst>
            </a:custGeom>
            <a:ln w="2438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5502021" y="4965572"/>
            <a:ext cx="69850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55" dirty="0">
                <a:latin typeface="Cambria"/>
                <a:cs typeface="Cambria"/>
              </a:rPr>
              <a:t>Dream </a:t>
            </a:r>
            <a:r>
              <a:rPr sz="1050" spc="45" dirty="0">
                <a:latin typeface="Cambria"/>
                <a:cs typeface="Cambria"/>
              </a:rPr>
              <a:t>Big</a:t>
            </a:r>
            <a:endParaRPr sz="1050">
              <a:latin typeface="Cambria"/>
              <a:cs typeface="Cambria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2560129" y="3489769"/>
            <a:ext cx="1348105" cy="1360170"/>
            <a:chOff x="2560129" y="3489769"/>
            <a:chExt cx="1348105" cy="1360170"/>
          </a:xfrm>
        </p:grpSpPr>
        <p:pic>
          <p:nvPicPr>
            <p:cNvPr id="30" name="object 3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572512" y="3502152"/>
              <a:ext cx="1322832" cy="1335024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2572512" y="3502152"/>
              <a:ext cx="1323340" cy="1335405"/>
            </a:xfrm>
            <a:custGeom>
              <a:avLst/>
              <a:gdLst/>
              <a:ahLst/>
              <a:cxnLst/>
              <a:rect l="l" t="t" r="r" b="b"/>
              <a:pathLst>
                <a:path w="1323339" h="1335404">
                  <a:moveTo>
                    <a:pt x="0" y="667512"/>
                  </a:moveTo>
                  <a:lnTo>
                    <a:pt x="1660" y="619838"/>
                  </a:lnTo>
                  <a:lnTo>
                    <a:pt x="6568" y="573069"/>
                  </a:lnTo>
                  <a:lnTo>
                    <a:pt x="14612" y="527318"/>
                  </a:lnTo>
                  <a:lnTo>
                    <a:pt x="25678" y="482699"/>
                  </a:lnTo>
                  <a:lnTo>
                    <a:pt x="39656" y="439323"/>
                  </a:lnTo>
                  <a:lnTo>
                    <a:pt x="56433" y="397304"/>
                  </a:lnTo>
                  <a:lnTo>
                    <a:pt x="75897" y="356755"/>
                  </a:lnTo>
                  <a:lnTo>
                    <a:pt x="97936" y="317789"/>
                  </a:lnTo>
                  <a:lnTo>
                    <a:pt x="122439" y="280518"/>
                  </a:lnTo>
                  <a:lnTo>
                    <a:pt x="149293" y="245056"/>
                  </a:lnTo>
                  <a:lnTo>
                    <a:pt x="178387" y="211515"/>
                  </a:lnTo>
                  <a:lnTo>
                    <a:pt x="209607" y="180008"/>
                  </a:lnTo>
                  <a:lnTo>
                    <a:pt x="242843" y="150649"/>
                  </a:lnTo>
                  <a:lnTo>
                    <a:pt x="277983" y="123550"/>
                  </a:lnTo>
                  <a:lnTo>
                    <a:pt x="314914" y="98824"/>
                  </a:lnTo>
                  <a:lnTo>
                    <a:pt x="353524" y="76584"/>
                  </a:lnTo>
                  <a:lnTo>
                    <a:pt x="393702" y="56943"/>
                  </a:lnTo>
                  <a:lnTo>
                    <a:pt x="435336" y="40014"/>
                  </a:lnTo>
                  <a:lnTo>
                    <a:pt x="478313" y="25910"/>
                  </a:lnTo>
                  <a:lnTo>
                    <a:pt x="522521" y="14744"/>
                  </a:lnTo>
                  <a:lnTo>
                    <a:pt x="567849" y="6628"/>
                  </a:lnTo>
                  <a:lnTo>
                    <a:pt x="614184" y="1675"/>
                  </a:lnTo>
                  <a:lnTo>
                    <a:pt x="661415" y="0"/>
                  </a:lnTo>
                  <a:lnTo>
                    <a:pt x="708647" y="1675"/>
                  </a:lnTo>
                  <a:lnTo>
                    <a:pt x="754982" y="6628"/>
                  </a:lnTo>
                  <a:lnTo>
                    <a:pt x="800310" y="14744"/>
                  </a:lnTo>
                  <a:lnTo>
                    <a:pt x="844518" y="25910"/>
                  </a:lnTo>
                  <a:lnTo>
                    <a:pt x="887495" y="40014"/>
                  </a:lnTo>
                  <a:lnTo>
                    <a:pt x="929129" y="56943"/>
                  </a:lnTo>
                  <a:lnTo>
                    <a:pt x="969307" y="76584"/>
                  </a:lnTo>
                  <a:lnTo>
                    <a:pt x="1007917" y="98824"/>
                  </a:lnTo>
                  <a:lnTo>
                    <a:pt x="1044848" y="123550"/>
                  </a:lnTo>
                  <a:lnTo>
                    <a:pt x="1079988" y="150649"/>
                  </a:lnTo>
                  <a:lnTo>
                    <a:pt x="1113224" y="180008"/>
                  </a:lnTo>
                  <a:lnTo>
                    <a:pt x="1144444" y="211515"/>
                  </a:lnTo>
                  <a:lnTo>
                    <a:pt x="1173538" y="245056"/>
                  </a:lnTo>
                  <a:lnTo>
                    <a:pt x="1200392" y="280518"/>
                  </a:lnTo>
                  <a:lnTo>
                    <a:pt x="1224895" y="317789"/>
                  </a:lnTo>
                  <a:lnTo>
                    <a:pt x="1246934" y="356755"/>
                  </a:lnTo>
                  <a:lnTo>
                    <a:pt x="1266398" y="397304"/>
                  </a:lnTo>
                  <a:lnTo>
                    <a:pt x="1283175" y="439323"/>
                  </a:lnTo>
                  <a:lnTo>
                    <a:pt x="1297153" y="482699"/>
                  </a:lnTo>
                  <a:lnTo>
                    <a:pt x="1308219" y="527318"/>
                  </a:lnTo>
                  <a:lnTo>
                    <a:pt x="1316263" y="573069"/>
                  </a:lnTo>
                  <a:lnTo>
                    <a:pt x="1321171" y="619838"/>
                  </a:lnTo>
                  <a:lnTo>
                    <a:pt x="1322832" y="667512"/>
                  </a:lnTo>
                  <a:lnTo>
                    <a:pt x="1321171" y="715185"/>
                  </a:lnTo>
                  <a:lnTo>
                    <a:pt x="1316263" y="761954"/>
                  </a:lnTo>
                  <a:lnTo>
                    <a:pt x="1308219" y="807705"/>
                  </a:lnTo>
                  <a:lnTo>
                    <a:pt x="1297153" y="852324"/>
                  </a:lnTo>
                  <a:lnTo>
                    <a:pt x="1283175" y="895700"/>
                  </a:lnTo>
                  <a:lnTo>
                    <a:pt x="1266398" y="937719"/>
                  </a:lnTo>
                  <a:lnTo>
                    <a:pt x="1246934" y="978268"/>
                  </a:lnTo>
                  <a:lnTo>
                    <a:pt x="1224895" y="1017234"/>
                  </a:lnTo>
                  <a:lnTo>
                    <a:pt x="1200392" y="1054505"/>
                  </a:lnTo>
                  <a:lnTo>
                    <a:pt x="1173538" y="1089967"/>
                  </a:lnTo>
                  <a:lnTo>
                    <a:pt x="1144444" y="1123508"/>
                  </a:lnTo>
                  <a:lnTo>
                    <a:pt x="1113224" y="1155015"/>
                  </a:lnTo>
                  <a:lnTo>
                    <a:pt x="1079988" y="1184374"/>
                  </a:lnTo>
                  <a:lnTo>
                    <a:pt x="1044848" y="1211473"/>
                  </a:lnTo>
                  <a:lnTo>
                    <a:pt x="1007917" y="1236199"/>
                  </a:lnTo>
                  <a:lnTo>
                    <a:pt x="969307" y="1258439"/>
                  </a:lnTo>
                  <a:lnTo>
                    <a:pt x="929129" y="1278080"/>
                  </a:lnTo>
                  <a:lnTo>
                    <a:pt x="887495" y="1295009"/>
                  </a:lnTo>
                  <a:lnTo>
                    <a:pt x="844518" y="1309113"/>
                  </a:lnTo>
                  <a:lnTo>
                    <a:pt x="800310" y="1320279"/>
                  </a:lnTo>
                  <a:lnTo>
                    <a:pt x="754982" y="1328395"/>
                  </a:lnTo>
                  <a:lnTo>
                    <a:pt x="708647" y="1333348"/>
                  </a:lnTo>
                  <a:lnTo>
                    <a:pt x="661415" y="1335024"/>
                  </a:lnTo>
                  <a:lnTo>
                    <a:pt x="614184" y="1333348"/>
                  </a:lnTo>
                  <a:lnTo>
                    <a:pt x="567849" y="1328395"/>
                  </a:lnTo>
                  <a:lnTo>
                    <a:pt x="522521" y="1320279"/>
                  </a:lnTo>
                  <a:lnTo>
                    <a:pt x="478313" y="1309113"/>
                  </a:lnTo>
                  <a:lnTo>
                    <a:pt x="435336" y="1295009"/>
                  </a:lnTo>
                  <a:lnTo>
                    <a:pt x="393702" y="1278080"/>
                  </a:lnTo>
                  <a:lnTo>
                    <a:pt x="353524" y="1258439"/>
                  </a:lnTo>
                  <a:lnTo>
                    <a:pt x="314914" y="1236199"/>
                  </a:lnTo>
                  <a:lnTo>
                    <a:pt x="277983" y="1211473"/>
                  </a:lnTo>
                  <a:lnTo>
                    <a:pt x="242843" y="1184374"/>
                  </a:lnTo>
                  <a:lnTo>
                    <a:pt x="209607" y="1155015"/>
                  </a:lnTo>
                  <a:lnTo>
                    <a:pt x="178387" y="1123508"/>
                  </a:lnTo>
                  <a:lnTo>
                    <a:pt x="149293" y="1089967"/>
                  </a:lnTo>
                  <a:lnTo>
                    <a:pt x="122439" y="1054505"/>
                  </a:lnTo>
                  <a:lnTo>
                    <a:pt x="97936" y="1017234"/>
                  </a:lnTo>
                  <a:lnTo>
                    <a:pt x="75897" y="978268"/>
                  </a:lnTo>
                  <a:lnTo>
                    <a:pt x="56433" y="937719"/>
                  </a:lnTo>
                  <a:lnTo>
                    <a:pt x="39656" y="895700"/>
                  </a:lnTo>
                  <a:lnTo>
                    <a:pt x="25678" y="852324"/>
                  </a:lnTo>
                  <a:lnTo>
                    <a:pt x="14612" y="807705"/>
                  </a:lnTo>
                  <a:lnTo>
                    <a:pt x="6568" y="761954"/>
                  </a:lnTo>
                  <a:lnTo>
                    <a:pt x="1660" y="715185"/>
                  </a:lnTo>
                  <a:lnTo>
                    <a:pt x="0" y="667512"/>
                  </a:lnTo>
                  <a:close/>
                </a:path>
              </a:pathLst>
            </a:custGeom>
            <a:ln w="2438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2881122" y="3934714"/>
            <a:ext cx="703580" cy="45402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 indent="3175" algn="ctr">
              <a:lnSpc>
                <a:spcPct val="90100"/>
              </a:lnSpc>
              <a:spcBef>
                <a:spcPts val="225"/>
              </a:spcBef>
            </a:pPr>
            <a:r>
              <a:rPr sz="1000" b="1" spc="75" dirty="0">
                <a:latin typeface="Cambria"/>
                <a:cs typeface="Cambria"/>
              </a:rPr>
              <a:t>Convert </a:t>
            </a:r>
            <a:r>
              <a:rPr sz="1000" b="1" spc="70" dirty="0">
                <a:latin typeface="Cambria"/>
                <a:cs typeface="Cambria"/>
              </a:rPr>
              <a:t>Dreams</a:t>
            </a:r>
            <a:r>
              <a:rPr sz="1000" b="1" spc="45" dirty="0">
                <a:latin typeface="Cambria"/>
                <a:cs typeface="Cambria"/>
              </a:rPr>
              <a:t> </a:t>
            </a:r>
            <a:r>
              <a:rPr sz="1000" b="1" spc="25" dirty="0">
                <a:latin typeface="Cambria"/>
                <a:cs typeface="Cambria"/>
              </a:rPr>
              <a:t>to </a:t>
            </a:r>
            <a:r>
              <a:rPr sz="1000" b="1" spc="65" dirty="0">
                <a:latin typeface="Cambria"/>
                <a:cs typeface="Cambria"/>
              </a:rPr>
              <a:t>Reality</a:t>
            </a:r>
            <a:endParaRPr sz="1000">
              <a:latin typeface="Cambria"/>
              <a:cs typeface="Cambria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3294697" y="1340929"/>
            <a:ext cx="1622425" cy="1597660"/>
            <a:chOff x="3294697" y="1340929"/>
            <a:chExt cx="1622425" cy="1597660"/>
          </a:xfrm>
        </p:grpSpPr>
        <p:pic>
          <p:nvPicPr>
            <p:cNvPr id="34" name="object 3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307079" y="1353311"/>
              <a:ext cx="1597152" cy="1572767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3307079" y="1353311"/>
              <a:ext cx="1597660" cy="1572895"/>
            </a:xfrm>
            <a:custGeom>
              <a:avLst/>
              <a:gdLst/>
              <a:ahLst/>
              <a:cxnLst/>
              <a:rect l="l" t="t" r="r" b="b"/>
              <a:pathLst>
                <a:path w="1597660" h="1572895">
                  <a:moveTo>
                    <a:pt x="0" y="786384"/>
                  </a:moveTo>
                  <a:lnTo>
                    <a:pt x="1457" y="738476"/>
                  </a:lnTo>
                  <a:lnTo>
                    <a:pt x="5773" y="691328"/>
                  </a:lnTo>
                  <a:lnTo>
                    <a:pt x="12865" y="645022"/>
                  </a:lnTo>
                  <a:lnTo>
                    <a:pt x="22648" y="599639"/>
                  </a:lnTo>
                  <a:lnTo>
                    <a:pt x="35040" y="555263"/>
                  </a:lnTo>
                  <a:lnTo>
                    <a:pt x="49957" y="511976"/>
                  </a:lnTo>
                  <a:lnTo>
                    <a:pt x="67315" y="469859"/>
                  </a:lnTo>
                  <a:lnTo>
                    <a:pt x="87031" y="428995"/>
                  </a:lnTo>
                  <a:lnTo>
                    <a:pt x="109022" y="389466"/>
                  </a:lnTo>
                  <a:lnTo>
                    <a:pt x="133203" y="351355"/>
                  </a:lnTo>
                  <a:lnTo>
                    <a:pt x="159492" y="314743"/>
                  </a:lnTo>
                  <a:lnTo>
                    <a:pt x="187805" y="279713"/>
                  </a:lnTo>
                  <a:lnTo>
                    <a:pt x="218058" y="246347"/>
                  </a:lnTo>
                  <a:lnTo>
                    <a:pt x="250168" y="214728"/>
                  </a:lnTo>
                  <a:lnTo>
                    <a:pt x="284051" y="184937"/>
                  </a:lnTo>
                  <a:lnTo>
                    <a:pt x="319624" y="157056"/>
                  </a:lnTo>
                  <a:lnTo>
                    <a:pt x="356803" y="131169"/>
                  </a:lnTo>
                  <a:lnTo>
                    <a:pt x="395506" y="107357"/>
                  </a:lnTo>
                  <a:lnTo>
                    <a:pt x="435647" y="85702"/>
                  </a:lnTo>
                  <a:lnTo>
                    <a:pt x="477145" y="66287"/>
                  </a:lnTo>
                  <a:lnTo>
                    <a:pt x="519915" y="49194"/>
                  </a:lnTo>
                  <a:lnTo>
                    <a:pt x="563873" y="34505"/>
                  </a:lnTo>
                  <a:lnTo>
                    <a:pt x="608937" y="22302"/>
                  </a:lnTo>
                  <a:lnTo>
                    <a:pt x="655023" y="12668"/>
                  </a:lnTo>
                  <a:lnTo>
                    <a:pt x="702047" y="5685"/>
                  </a:lnTo>
                  <a:lnTo>
                    <a:pt x="749925" y="1435"/>
                  </a:lnTo>
                  <a:lnTo>
                    <a:pt x="798576" y="0"/>
                  </a:lnTo>
                  <a:lnTo>
                    <a:pt x="847226" y="1435"/>
                  </a:lnTo>
                  <a:lnTo>
                    <a:pt x="895104" y="5685"/>
                  </a:lnTo>
                  <a:lnTo>
                    <a:pt x="942128" y="12668"/>
                  </a:lnTo>
                  <a:lnTo>
                    <a:pt x="988214" y="22302"/>
                  </a:lnTo>
                  <a:lnTo>
                    <a:pt x="1033278" y="34505"/>
                  </a:lnTo>
                  <a:lnTo>
                    <a:pt x="1077236" y="49194"/>
                  </a:lnTo>
                  <a:lnTo>
                    <a:pt x="1120006" y="66287"/>
                  </a:lnTo>
                  <a:lnTo>
                    <a:pt x="1161504" y="85702"/>
                  </a:lnTo>
                  <a:lnTo>
                    <a:pt x="1201645" y="107357"/>
                  </a:lnTo>
                  <a:lnTo>
                    <a:pt x="1240348" y="131169"/>
                  </a:lnTo>
                  <a:lnTo>
                    <a:pt x="1277527" y="157056"/>
                  </a:lnTo>
                  <a:lnTo>
                    <a:pt x="1313100" y="184937"/>
                  </a:lnTo>
                  <a:lnTo>
                    <a:pt x="1346983" y="214728"/>
                  </a:lnTo>
                  <a:lnTo>
                    <a:pt x="1379093" y="246347"/>
                  </a:lnTo>
                  <a:lnTo>
                    <a:pt x="1409346" y="279713"/>
                  </a:lnTo>
                  <a:lnTo>
                    <a:pt x="1437659" y="314743"/>
                  </a:lnTo>
                  <a:lnTo>
                    <a:pt x="1463948" y="351355"/>
                  </a:lnTo>
                  <a:lnTo>
                    <a:pt x="1488129" y="389466"/>
                  </a:lnTo>
                  <a:lnTo>
                    <a:pt x="1510120" y="428995"/>
                  </a:lnTo>
                  <a:lnTo>
                    <a:pt x="1529836" y="469859"/>
                  </a:lnTo>
                  <a:lnTo>
                    <a:pt x="1547194" y="511976"/>
                  </a:lnTo>
                  <a:lnTo>
                    <a:pt x="1562111" y="555263"/>
                  </a:lnTo>
                  <a:lnTo>
                    <a:pt x="1574503" y="599639"/>
                  </a:lnTo>
                  <a:lnTo>
                    <a:pt x="1584286" y="645022"/>
                  </a:lnTo>
                  <a:lnTo>
                    <a:pt x="1591378" y="691328"/>
                  </a:lnTo>
                  <a:lnTo>
                    <a:pt x="1595694" y="738476"/>
                  </a:lnTo>
                  <a:lnTo>
                    <a:pt x="1597152" y="786384"/>
                  </a:lnTo>
                  <a:lnTo>
                    <a:pt x="1595694" y="834291"/>
                  </a:lnTo>
                  <a:lnTo>
                    <a:pt x="1591378" y="881439"/>
                  </a:lnTo>
                  <a:lnTo>
                    <a:pt x="1584286" y="927745"/>
                  </a:lnTo>
                  <a:lnTo>
                    <a:pt x="1574503" y="973128"/>
                  </a:lnTo>
                  <a:lnTo>
                    <a:pt x="1562111" y="1017504"/>
                  </a:lnTo>
                  <a:lnTo>
                    <a:pt x="1547194" y="1060791"/>
                  </a:lnTo>
                  <a:lnTo>
                    <a:pt x="1529836" y="1102908"/>
                  </a:lnTo>
                  <a:lnTo>
                    <a:pt x="1510120" y="1143772"/>
                  </a:lnTo>
                  <a:lnTo>
                    <a:pt x="1488129" y="1183301"/>
                  </a:lnTo>
                  <a:lnTo>
                    <a:pt x="1463948" y="1221412"/>
                  </a:lnTo>
                  <a:lnTo>
                    <a:pt x="1437659" y="1258024"/>
                  </a:lnTo>
                  <a:lnTo>
                    <a:pt x="1409346" y="1293054"/>
                  </a:lnTo>
                  <a:lnTo>
                    <a:pt x="1379093" y="1326420"/>
                  </a:lnTo>
                  <a:lnTo>
                    <a:pt x="1346983" y="1358039"/>
                  </a:lnTo>
                  <a:lnTo>
                    <a:pt x="1313100" y="1387830"/>
                  </a:lnTo>
                  <a:lnTo>
                    <a:pt x="1277527" y="1415711"/>
                  </a:lnTo>
                  <a:lnTo>
                    <a:pt x="1240348" y="1441598"/>
                  </a:lnTo>
                  <a:lnTo>
                    <a:pt x="1201645" y="1465410"/>
                  </a:lnTo>
                  <a:lnTo>
                    <a:pt x="1161504" y="1487065"/>
                  </a:lnTo>
                  <a:lnTo>
                    <a:pt x="1120006" y="1506480"/>
                  </a:lnTo>
                  <a:lnTo>
                    <a:pt x="1077236" y="1523573"/>
                  </a:lnTo>
                  <a:lnTo>
                    <a:pt x="1033278" y="1538262"/>
                  </a:lnTo>
                  <a:lnTo>
                    <a:pt x="988214" y="1550465"/>
                  </a:lnTo>
                  <a:lnTo>
                    <a:pt x="942128" y="1560099"/>
                  </a:lnTo>
                  <a:lnTo>
                    <a:pt x="895104" y="1567082"/>
                  </a:lnTo>
                  <a:lnTo>
                    <a:pt x="847226" y="1571332"/>
                  </a:lnTo>
                  <a:lnTo>
                    <a:pt x="798576" y="1572767"/>
                  </a:lnTo>
                  <a:lnTo>
                    <a:pt x="749925" y="1571332"/>
                  </a:lnTo>
                  <a:lnTo>
                    <a:pt x="702047" y="1567082"/>
                  </a:lnTo>
                  <a:lnTo>
                    <a:pt x="655023" y="1560099"/>
                  </a:lnTo>
                  <a:lnTo>
                    <a:pt x="608937" y="1550465"/>
                  </a:lnTo>
                  <a:lnTo>
                    <a:pt x="563873" y="1538262"/>
                  </a:lnTo>
                  <a:lnTo>
                    <a:pt x="519915" y="1523573"/>
                  </a:lnTo>
                  <a:lnTo>
                    <a:pt x="477145" y="1506480"/>
                  </a:lnTo>
                  <a:lnTo>
                    <a:pt x="435647" y="1487065"/>
                  </a:lnTo>
                  <a:lnTo>
                    <a:pt x="395506" y="1465410"/>
                  </a:lnTo>
                  <a:lnTo>
                    <a:pt x="356803" y="1441598"/>
                  </a:lnTo>
                  <a:lnTo>
                    <a:pt x="319624" y="1415711"/>
                  </a:lnTo>
                  <a:lnTo>
                    <a:pt x="284051" y="1387830"/>
                  </a:lnTo>
                  <a:lnTo>
                    <a:pt x="250168" y="1358039"/>
                  </a:lnTo>
                  <a:lnTo>
                    <a:pt x="218058" y="1326420"/>
                  </a:lnTo>
                  <a:lnTo>
                    <a:pt x="187805" y="1293054"/>
                  </a:lnTo>
                  <a:lnTo>
                    <a:pt x="159492" y="1258024"/>
                  </a:lnTo>
                  <a:lnTo>
                    <a:pt x="133203" y="1221412"/>
                  </a:lnTo>
                  <a:lnTo>
                    <a:pt x="109022" y="1183301"/>
                  </a:lnTo>
                  <a:lnTo>
                    <a:pt x="87031" y="1143772"/>
                  </a:lnTo>
                  <a:lnTo>
                    <a:pt x="67315" y="1102908"/>
                  </a:lnTo>
                  <a:lnTo>
                    <a:pt x="49957" y="1060791"/>
                  </a:lnTo>
                  <a:lnTo>
                    <a:pt x="35040" y="1017504"/>
                  </a:lnTo>
                  <a:lnTo>
                    <a:pt x="22648" y="973128"/>
                  </a:lnTo>
                  <a:lnTo>
                    <a:pt x="12865" y="927745"/>
                  </a:lnTo>
                  <a:lnTo>
                    <a:pt x="5773" y="881439"/>
                  </a:lnTo>
                  <a:lnTo>
                    <a:pt x="1457" y="834291"/>
                  </a:lnTo>
                  <a:lnTo>
                    <a:pt x="0" y="786384"/>
                  </a:lnTo>
                  <a:close/>
                </a:path>
              </a:pathLst>
            </a:custGeom>
            <a:ln w="2438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3572383" y="1996897"/>
            <a:ext cx="1069975" cy="25654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500" b="1" spc="80" dirty="0">
                <a:latin typeface="Cambria"/>
                <a:cs typeface="Cambria"/>
              </a:rPr>
              <a:t>Tomorrow</a:t>
            </a:r>
            <a:endParaRPr sz="1500">
              <a:latin typeface="Cambria"/>
              <a:cs typeface="Cambria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2831592" y="2453639"/>
            <a:ext cx="3946525" cy="2797810"/>
            <a:chOff x="2831592" y="2453639"/>
            <a:chExt cx="3946525" cy="2797810"/>
          </a:xfrm>
        </p:grpSpPr>
        <p:sp>
          <p:nvSpPr>
            <p:cNvPr id="38" name="object 38"/>
            <p:cNvSpPr/>
            <p:nvPr/>
          </p:nvSpPr>
          <p:spPr>
            <a:xfrm>
              <a:off x="6533388" y="2641091"/>
              <a:ext cx="142875" cy="285750"/>
            </a:xfrm>
            <a:custGeom>
              <a:avLst/>
              <a:gdLst/>
              <a:ahLst/>
              <a:cxnLst/>
              <a:rect l="l" t="t" r="r" b="b"/>
              <a:pathLst>
                <a:path w="142875" h="285750">
                  <a:moveTo>
                    <a:pt x="0" y="285750"/>
                  </a:moveTo>
                  <a:lnTo>
                    <a:pt x="142875" y="0"/>
                  </a:lnTo>
                </a:path>
              </a:pathLst>
            </a:custGeom>
            <a:ln w="57912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6076188" y="2753867"/>
              <a:ext cx="285750" cy="214629"/>
            </a:xfrm>
            <a:custGeom>
              <a:avLst/>
              <a:gdLst/>
              <a:ahLst/>
              <a:cxnLst/>
              <a:rect l="l" t="t" r="r" b="b"/>
              <a:pathLst>
                <a:path w="285750" h="214630">
                  <a:moveTo>
                    <a:pt x="285750" y="214249"/>
                  </a:moveTo>
                  <a:lnTo>
                    <a:pt x="0" y="0"/>
                  </a:lnTo>
                </a:path>
              </a:pathLst>
            </a:custGeom>
            <a:ln w="57911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461004" y="4811267"/>
              <a:ext cx="114300" cy="411480"/>
            </a:xfrm>
            <a:custGeom>
              <a:avLst/>
              <a:gdLst/>
              <a:ahLst/>
              <a:cxnLst/>
              <a:rect l="l" t="t" r="r" b="b"/>
              <a:pathLst>
                <a:path w="114300" h="411479">
                  <a:moveTo>
                    <a:pt x="0" y="0"/>
                  </a:moveTo>
                  <a:lnTo>
                    <a:pt x="114300" y="411098"/>
                  </a:lnTo>
                </a:path>
              </a:pathLst>
            </a:custGeom>
            <a:ln w="57912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558159" y="4749926"/>
              <a:ext cx="427990" cy="115570"/>
            </a:xfrm>
            <a:custGeom>
              <a:avLst/>
              <a:gdLst/>
              <a:ahLst/>
              <a:cxnLst/>
              <a:rect l="l" t="t" r="r" b="b"/>
              <a:pathLst>
                <a:path w="427989" h="115570">
                  <a:moveTo>
                    <a:pt x="0" y="0"/>
                  </a:moveTo>
                  <a:lnTo>
                    <a:pt x="427481" y="115570"/>
                  </a:lnTo>
                </a:path>
              </a:pathLst>
            </a:custGeom>
            <a:ln w="5715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6320027" y="4695444"/>
              <a:ext cx="428625" cy="71755"/>
            </a:xfrm>
            <a:custGeom>
              <a:avLst/>
              <a:gdLst/>
              <a:ahLst/>
              <a:cxnLst/>
              <a:rect l="l" t="t" r="r" b="b"/>
              <a:pathLst>
                <a:path w="428625" h="71754">
                  <a:moveTo>
                    <a:pt x="0" y="71373"/>
                  </a:moveTo>
                  <a:lnTo>
                    <a:pt x="428625" y="0"/>
                  </a:lnTo>
                </a:path>
              </a:pathLst>
            </a:custGeom>
            <a:ln w="57912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6146292" y="4265675"/>
              <a:ext cx="30480" cy="419100"/>
            </a:xfrm>
            <a:custGeom>
              <a:avLst/>
              <a:gdLst/>
              <a:ahLst/>
              <a:cxnLst/>
              <a:rect l="l" t="t" r="r" b="b"/>
              <a:pathLst>
                <a:path w="30479" h="419100">
                  <a:moveTo>
                    <a:pt x="0" y="419100"/>
                  </a:moveTo>
                  <a:lnTo>
                    <a:pt x="30225" y="0"/>
                  </a:lnTo>
                </a:path>
              </a:pathLst>
            </a:custGeom>
            <a:ln w="57912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860548" y="2482595"/>
              <a:ext cx="488950" cy="285750"/>
            </a:xfrm>
            <a:custGeom>
              <a:avLst/>
              <a:gdLst/>
              <a:ahLst/>
              <a:cxnLst/>
              <a:rect l="l" t="t" r="r" b="b"/>
              <a:pathLst>
                <a:path w="488950" h="285750">
                  <a:moveTo>
                    <a:pt x="488950" y="0"/>
                  </a:moveTo>
                  <a:lnTo>
                    <a:pt x="0" y="285750"/>
                  </a:lnTo>
                </a:path>
              </a:pathLst>
            </a:custGeom>
            <a:ln w="57912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3375660" y="2537459"/>
              <a:ext cx="214629" cy="428625"/>
            </a:xfrm>
            <a:custGeom>
              <a:avLst/>
              <a:gdLst/>
              <a:ahLst/>
              <a:cxnLst/>
              <a:rect l="l" t="t" r="r" b="b"/>
              <a:pathLst>
                <a:path w="214629" h="428625">
                  <a:moveTo>
                    <a:pt x="0" y="0"/>
                  </a:moveTo>
                  <a:lnTo>
                    <a:pt x="214249" y="428625"/>
                  </a:lnTo>
                </a:path>
              </a:pathLst>
            </a:custGeom>
            <a:ln w="57911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21842" y="950798"/>
            <a:ext cx="2101215" cy="5454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cap="small" spc="-50" dirty="0"/>
              <a:t>Remember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93495" y="2578430"/>
            <a:ext cx="7489190" cy="2007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marR="5080" indent="-274320">
              <a:lnSpc>
                <a:spcPct val="100000"/>
              </a:lnSpc>
              <a:spcBef>
                <a:spcPts val="100"/>
              </a:spcBef>
              <a:buClr>
                <a:srgbClr val="FD8537"/>
              </a:buClr>
              <a:buSzPct val="70000"/>
              <a:buFont typeface="Wingdings"/>
              <a:buChar char=""/>
              <a:tabLst>
                <a:tab pos="287020" algn="l"/>
                <a:tab pos="1235075" algn="l"/>
                <a:tab pos="2018664" algn="l"/>
                <a:tab pos="2832735" algn="l"/>
                <a:tab pos="3973195" algn="l"/>
                <a:tab pos="5930265" algn="l"/>
                <a:tab pos="6948805" algn="l"/>
              </a:tabLst>
            </a:pPr>
            <a:r>
              <a:rPr sz="3000" spc="120" dirty="0">
                <a:latin typeface="Cambria"/>
                <a:cs typeface="Cambria"/>
              </a:rPr>
              <a:t>You</a:t>
            </a:r>
            <a:r>
              <a:rPr sz="3000" dirty="0">
                <a:latin typeface="Cambria"/>
                <a:cs typeface="Cambria"/>
              </a:rPr>
              <a:t>	</a:t>
            </a:r>
            <a:r>
              <a:rPr sz="3000" spc="-25" dirty="0">
                <a:latin typeface="Cambria"/>
                <a:cs typeface="Cambria"/>
              </a:rPr>
              <a:t>are</a:t>
            </a:r>
            <a:r>
              <a:rPr sz="3000" dirty="0">
                <a:latin typeface="Cambria"/>
                <a:cs typeface="Cambria"/>
              </a:rPr>
              <a:t>	</a:t>
            </a:r>
            <a:r>
              <a:rPr sz="3000" spc="-25" dirty="0">
                <a:latin typeface="Cambria"/>
                <a:cs typeface="Cambria"/>
              </a:rPr>
              <a:t>not</a:t>
            </a:r>
            <a:r>
              <a:rPr sz="3000" dirty="0">
                <a:latin typeface="Cambria"/>
                <a:cs typeface="Cambria"/>
              </a:rPr>
              <a:t>	</a:t>
            </a:r>
            <a:r>
              <a:rPr sz="3000" spc="-20" dirty="0">
                <a:latin typeface="Cambria"/>
                <a:cs typeface="Cambria"/>
              </a:rPr>
              <a:t>more</a:t>
            </a:r>
            <a:r>
              <a:rPr sz="3000" dirty="0">
                <a:latin typeface="Cambria"/>
                <a:cs typeface="Cambria"/>
              </a:rPr>
              <a:t>	</a:t>
            </a:r>
            <a:r>
              <a:rPr sz="3000" spc="-10" dirty="0">
                <a:latin typeface="Cambria"/>
                <a:cs typeface="Cambria"/>
              </a:rPr>
              <a:t>important</a:t>
            </a:r>
            <a:r>
              <a:rPr sz="3000" dirty="0">
                <a:latin typeface="Cambria"/>
                <a:cs typeface="Cambria"/>
              </a:rPr>
              <a:t>	</a:t>
            </a:r>
            <a:r>
              <a:rPr sz="3000" spc="-20" dirty="0">
                <a:latin typeface="Cambria"/>
                <a:cs typeface="Cambria"/>
              </a:rPr>
              <a:t>than</a:t>
            </a:r>
            <a:r>
              <a:rPr sz="3000" dirty="0">
                <a:latin typeface="Cambria"/>
                <a:cs typeface="Cambria"/>
              </a:rPr>
              <a:t>	</a:t>
            </a:r>
            <a:r>
              <a:rPr sz="3000" spc="-25" dirty="0">
                <a:latin typeface="Cambria"/>
                <a:cs typeface="Cambria"/>
              </a:rPr>
              <a:t>the </a:t>
            </a:r>
            <a:r>
              <a:rPr sz="3000" spc="-10" dirty="0">
                <a:latin typeface="Cambria"/>
                <a:cs typeface="Cambria"/>
              </a:rPr>
              <a:t>organisation</a:t>
            </a:r>
            <a:endParaRPr sz="30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1290"/>
              </a:spcBef>
              <a:buClr>
                <a:srgbClr val="FD8537"/>
              </a:buClr>
              <a:buFont typeface="Wingdings"/>
              <a:buChar char=""/>
            </a:pPr>
            <a:endParaRPr sz="3000">
              <a:latin typeface="Cambria"/>
              <a:cs typeface="Cambria"/>
            </a:endParaRPr>
          </a:p>
          <a:p>
            <a:pPr marL="286385" indent="-273685">
              <a:lnSpc>
                <a:spcPct val="100000"/>
              </a:lnSpc>
              <a:buClr>
                <a:srgbClr val="FD8537"/>
              </a:buClr>
              <a:buSzPct val="70000"/>
              <a:buFont typeface="Wingdings"/>
              <a:buChar char=""/>
              <a:tabLst>
                <a:tab pos="286385" algn="l"/>
              </a:tabLst>
            </a:pPr>
            <a:r>
              <a:rPr sz="3000" dirty="0">
                <a:latin typeface="Cambria"/>
                <a:cs typeface="Cambria"/>
              </a:rPr>
              <a:t>It’s</a:t>
            </a:r>
            <a:r>
              <a:rPr sz="3000" spc="180" dirty="0">
                <a:latin typeface="Cambria"/>
                <a:cs typeface="Cambria"/>
              </a:rPr>
              <a:t> </a:t>
            </a:r>
            <a:r>
              <a:rPr sz="3000" dirty="0">
                <a:latin typeface="Cambria"/>
                <a:cs typeface="Cambria"/>
              </a:rPr>
              <a:t>a</a:t>
            </a:r>
            <a:r>
              <a:rPr sz="3000" spc="190" dirty="0">
                <a:latin typeface="Cambria"/>
                <a:cs typeface="Cambria"/>
              </a:rPr>
              <a:t> </a:t>
            </a:r>
            <a:r>
              <a:rPr sz="3000" spc="-10" dirty="0">
                <a:latin typeface="Cambria"/>
                <a:cs typeface="Cambria"/>
              </a:rPr>
              <a:t>marriage</a:t>
            </a:r>
            <a:endParaRPr sz="30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73910" y="2130422"/>
            <a:ext cx="4993005" cy="1122680"/>
          </a:xfrm>
          <a:prstGeom prst="rect">
            <a:avLst/>
          </a:prstGeom>
        </p:spPr>
        <p:txBody>
          <a:bodyPr vert="horz" wrap="square" lIns="0" tIns="103505" rIns="0" bIns="0" rtlCol="0">
            <a:spAutoFit/>
          </a:bodyPr>
          <a:lstStyle/>
          <a:p>
            <a:pPr marR="1494790" algn="ctr">
              <a:lnSpc>
                <a:spcPct val="100000"/>
              </a:lnSpc>
              <a:spcBef>
                <a:spcPts val="815"/>
              </a:spcBef>
            </a:pPr>
            <a:r>
              <a:rPr sz="3000" b="0" i="0" u="none" spc="370" dirty="0">
                <a:solidFill>
                  <a:srgbClr val="000000"/>
                </a:solidFill>
                <a:latin typeface="Cambria"/>
                <a:cs typeface="Cambria"/>
              </a:rPr>
              <a:t>“</a:t>
            </a:r>
            <a:r>
              <a:rPr sz="3000" b="0" i="0" u="none" spc="200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3000" b="0" i="0" u="none" dirty="0">
                <a:solidFill>
                  <a:srgbClr val="000000"/>
                </a:solidFill>
                <a:latin typeface="Cambria"/>
                <a:cs typeface="Cambria"/>
              </a:rPr>
              <a:t>Take</a:t>
            </a:r>
            <a:r>
              <a:rPr sz="3000" b="0" i="0" u="none" spc="140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3000" b="0" i="0" u="none" dirty="0">
                <a:solidFill>
                  <a:srgbClr val="000000"/>
                </a:solidFill>
                <a:latin typeface="Cambria"/>
                <a:cs typeface="Cambria"/>
              </a:rPr>
              <a:t>Risks</a:t>
            </a:r>
            <a:r>
              <a:rPr sz="3000" b="0" i="0" u="none" spc="215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3000" b="0" i="0" u="none" dirty="0">
                <a:solidFill>
                  <a:srgbClr val="000000"/>
                </a:solidFill>
                <a:latin typeface="Cambria"/>
                <a:cs typeface="Cambria"/>
              </a:rPr>
              <a:t>in</a:t>
            </a:r>
            <a:r>
              <a:rPr sz="3000" b="0" i="0" u="none" spc="190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3000" b="0" i="0" u="none" spc="114" dirty="0">
                <a:solidFill>
                  <a:srgbClr val="000000"/>
                </a:solidFill>
                <a:latin typeface="Cambria"/>
                <a:cs typeface="Cambria"/>
              </a:rPr>
              <a:t>Life”</a:t>
            </a:r>
            <a:endParaRPr sz="3000">
              <a:latin typeface="Cambria"/>
              <a:cs typeface="Cambria"/>
            </a:endParaRPr>
          </a:p>
          <a:p>
            <a:pPr marL="667385" algn="ctr">
              <a:lnSpc>
                <a:spcPct val="100000"/>
              </a:lnSpc>
              <a:spcBef>
                <a:spcPts val="720"/>
              </a:spcBef>
            </a:pPr>
            <a:r>
              <a:rPr sz="3000" b="0" i="0" u="none" dirty="0">
                <a:solidFill>
                  <a:srgbClr val="000000"/>
                </a:solidFill>
                <a:latin typeface="Cambria"/>
                <a:cs typeface="Cambria"/>
              </a:rPr>
              <a:t>-</a:t>
            </a:r>
            <a:r>
              <a:rPr sz="3000" b="0" i="0" u="none" spc="100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3000" b="0" i="0" u="none" spc="50" dirty="0">
                <a:solidFill>
                  <a:srgbClr val="000000"/>
                </a:solidFill>
                <a:latin typeface="Cambria"/>
                <a:cs typeface="Cambria"/>
              </a:rPr>
              <a:t>If</a:t>
            </a:r>
            <a:r>
              <a:rPr sz="3000" b="0" i="0" u="none" spc="105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3000" b="0" i="0" u="none" spc="114" dirty="0">
                <a:solidFill>
                  <a:srgbClr val="000000"/>
                </a:solidFill>
                <a:latin typeface="Cambria"/>
                <a:cs typeface="Cambria"/>
              </a:rPr>
              <a:t>you</a:t>
            </a:r>
            <a:r>
              <a:rPr sz="3000" b="0" i="0" u="none" spc="80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3000" b="0" i="0" u="none" spc="95" dirty="0">
                <a:solidFill>
                  <a:srgbClr val="000000"/>
                </a:solidFill>
                <a:latin typeface="Cambria"/>
                <a:cs typeface="Cambria"/>
              </a:rPr>
              <a:t>win,</a:t>
            </a:r>
            <a:r>
              <a:rPr sz="3000" b="0" i="0" u="none" spc="114" dirty="0">
                <a:solidFill>
                  <a:srgbClr val="000000"/>
                </a:solidFill>
                <a:latin typeface="Cambria"/>
                <a:cs typeface="Cambria"/>
              </a:rPr>
              <a:t> you</a:t>
            </a:r>
            <a:r>
              <a:rPr sz="3000" b="0" i="0" u="none" spc="80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3000" b="0" i="0" u="none" dirty="0">
                <a:solidFill>
                  <a:srgbClr val="000000"/>
                </a:solidFill>
                <a:latin typeface="Cambria"/>
                <a:cs typeface="Cambria"/>
              </a:rPr>
              <a:t>can</a:t>
            </a:r>
            <a:r>
              <a:rPr sz="3000" b="0" i="0" u="none" spc="125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3000" b="0" i="0" u="none" spc="30" dirty="0">
                <a:solidFill>
                  <a:srgbClr val="000000"/>
                </a:solidFill>
                <a:latin typeface="Cambria"/>
                <a:cs typeface="Cambria"/>
              </a:rPr>
              <a:t>lead</a:t>
            </a:r>
            <a:endParaRPr sz="30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741802" y="3318713"/>
            <a:ext cx="4823460" cy="1367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latin typeface="Cambria"/>
                <a:cs typeface="Cambria"/>
              </a:rPr>
              <a:t>-</a:t>
            </a:r>
            <a:r>
              <a:rPr sz="3000" spc="140" dirty="0">
                <a:latin typeface="Cambria"/>
                <a:cs typeface="Cambria"/>
              </a:rPr>
              <a:t> </a:t>
            </a:r>
            <a:r>
              <a:rPr sz="3000" spc="50" dirty="0">
                <a:latin typeface="Cambria"/>
                <a:cs typeface="Cambria"/>
              </a:rPr>
              <a:t>If</a:t>
            </a:r>
            <a:r>
              <a:rPr sz="3000" spc="145" dirty="0">
                <a:latin typeface="Cambria"/>
                <a:cs typeface="Cambria"/>
              </a:rPr>
              <a:t> </a:t>
            </a:r>
            <a:r>
              <a:rPr sz="3000" spc="114" dirty="0">
                <a:latin typeface="Cambria"/>
                <a:cs typeface="Cambria"/>
              </a:rPr>
              <a:t>you </a:t>
            </a:r>
            <a:r>
              <a:rPr sz="3000" dirty="0">
                <a:latin typeface="Cambria"/>
                <a:cs typeface="Cambria"/>
              </a:rPr>
              <a:t>loose,</a:t>
            </a:r>
            <a:r>
              <a:rPr sz="3000" spc="145" dirty="0">
                <a:latin typeface="Cambria"/>
                <a:cs typeface="Cambria"/>
              </a:rPr>
              <a:t> </a:t>
            </a:r>
            <a:r>
              <a:rPr sz="3000" spc="114" dirty="0">
                <a:latin typeface="Cambria"/>
                <a:cs typeface="Cambria"/>
              </a:rPr>
              <a:t>you</a:t>
            </a:r>
            <a:r>
              <a:rPr sz="3000" spc="140" dirty="0">
                <a:latin typeface="Cambria"/>
                <a:cs typeface="Cambria"/>
              </a:rPr>
              <a:t> </a:t>
            </a:r>
            <a:r>
              <a:rPr sz="3000" dirty="0">
                <a:latin typeface="Cambria"/>
                <a:cs typeface="Cambria"/>
              </a:rPr>
              <a:t>can</a:t>
            </a:r>
            <a:r>
              <a:rPr sz="3000" spc="145" dirty="0">
                <a:latin typeface="Cambria"/>
                <a:cs typeface="Cambria"/>
              </a:rPr>
              <a:t> </a:t>
            </a:r>
            <a:r>
              <a:rPr sz="3000" spc="70" dirty="0">
                <a:latin typeface="Cambria"/>
                <a:cs typeface="Cambria"/>
              </a:rPr>
              <a:t>guide</a:t>
            </a:r>
            <a:endParaRPr sz="30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70"/>
              </a:spcBef>
            </a:pPr>
            <a:endParaRPr sz="3000">
              <a:latin typeface="Cambria"/>
              <a:cs typeface="Cambria"/>
            </a:endParaRPr>
          </a:p>
          <a:p>
            <a:pPr marL="1835785">
              <a:lnSpc>
                <a:spcPct val="100000"/>
              </a:lnSpc>
            </a:pPr>
            <a:r>
              <a:rPr sz="2400" dirty="0">
                <a:latin typeface="Cambria"/>
                <a:cs typeface="Cambria"/>
              </a:rPr>
              <a:t>-</a:t>
            </a:r>
            <a:r>
              <a:rPr sz="2400" spc="55" dirty="0">
                <a:latin typeface="Cambria"/>
                <a:cs typeface="Cambria"/>
              </a:rPr>
              <a:t> </a:t>
            </a:r>
            <a:r>
              <a:rPr sz="2400" spc="65" dirty="0">
                <a:latin typeface="Cambria"/>
                <a:cs typeface="Cambria"/>
              </a:rPr>
              <a:t>Swami</a:t>
            </a:r>
            <a:r>
              <a:rPr sz="2400" spc="105" dirty="0">
                <a:latin typeface="Cambria"/>
                <a:cs typeface="Cambria"/>
              </a:rPr>
              <a:t> </a:t>
            </a:r>
            <a:r>
              <a:rPr sz="2400" spc="55" dirty="0">
                <a:latin typeface="Cambria"/>
                <a:cs typeface="Cambria"/>
              </a:rPr>
              <a:t>Vivekananda</a:t>
            </a:r>
            <a:endParaRPr sz="24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2112" y="0"/>
            <a:ext cx="9146112" cy="6857998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5080" indent="-287020">
              <a:lnSpc>
                <a:spcPct val="120000"/>
              </a:lnSpc>
              <a:spcBef>
                <a:spcPts val="95"/>
              </a:spcBef>
            </a:pPr>
            <a:r>
              <a:rPr sz="3000" b="0" i="0" u="none" spc="370" dirty="0">
                <a:solidFill>
                  <a:srgbClr val="000000"/>
                </a:solidFill>
                <a:latin typeface="Cambria"/>
                <a:cs typeface="Cambria"/>
              </a:rPr>
              <a:t>“</a:t>
            </a:r>
            <a:r>
              <a:rPr sz="3000" b="0" i="0" u="none" spc="120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3000" b="0" i="0" u="none" spc="140" dirty="0">
                <a:solidFill>
                  <a:srgbClr val="000000"/>
                </a:solidFill>
                <a:latin typeface="Cambria"/>
                <a:cs typeface="Cambria"/>
              </a:rPr>
              <a:t>Coming</a:t>
            </a:r>
            <a:r>
              <a:rPr sz="3000" b="0" i="0" u="none" spc="130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3000" b="0" i="0" u="none" dirty="0">
                <a:solidFill>
                  <a:srgbClr val="000000"/>
                </a:solidFill>
                <a:latin typeface="Cambria"/>
                <a:cs typeface="Cambria"/>
              </a:rPr>
              <a:t>together</a:t>
            </a:r>
            <a:r>
              <a:rPr sz="3000" b="0" i="0" u="none" spc="85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3000" b="0" i="0" u="none" dirty="0">
                <a:solidFill>
                  <a:srgbClr val="000000"/>
                </a:solidFill>
                <a:latin typeface="Cambria"/>
                <a:cs typeface="Cambria"/>
              </a:rPr>
              <a:t>is</a:t>
            </a:r>
            <a:r>
              <a:rPr sz="3000" b="0" i="0" u="none" spc="130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3000" b="0" i="0" u="none" spc="45" dirty="0">
                <a:solidFill>
                  <a:srgbClr val="000000"/>
                </a:solidFill>
                <a:latin typeface="Cambria"/>
                <a:cs typeface="Cambria"/>
              </a:rPr>
              <a:t>beginning </a:t>
            </a:r>
            <a:r>
              <a:rPr sz="3000" b="0" i="0" u="none" spc="85" dirty="0">
                <a:solidFill>
                  <a:srgbClr val="000000"/>
                </a:solidFill>
                <a:latin typeface="Cambria"/>
                <a:cs typeface="Cambria"/>
              </a:rPr>
              <a:t>Keeping</a:t>
            </a:r>
            <a:r>
              <a:rPr sz="3000" b="0" i="0" u="none" spc="125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3000" b="0" i="0" u="none" dirty="0">
                <a:solidFill>
                  <a:srgbClr val="000000"/>
                </a:solidFill>
                <a:latin typeface="Cambria"/>
                <a:cs typeface="Cambria"/>
              </a:rPr>
              <a:t>together</a:t>
            </a:r>
            <a:r>
              <a:rPr sz="3000" b="0" i="0" u="none" spc="110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3000" b="0" i="0" u="none" dirty="0">
                <a:solidFill>
                  <a:srgbClr val="000000"/>
                </a:solidFill>
                <a:latin typeface="Cambria"/>
                <a:cs typeface="Cambria"/>
              </a:rPr>
              <a:t>is</a:t>
            </a:r>
            <a:r>
              <a:rPr sz="3000" b="0" i="0" u="none" spc="155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3000" b="0" i="0" u="none" spc="-10" dirty="0">
                <a:solidFill>
                  <a:srgbClr val="000000"/>
                </a:solidFill>
                <a:latin typeface="Cambria"/>
                <a:cs typeface="Cambria"/>
              </a:rPr>
              <a:t>progress </a:t>
            </a:r>
            <a:r>
              <a:rPr sz="3000" b="0" i="0" u="none" spc="75" dirty="0">
                <a:solidFill>
                  <a:srgbClr val="000000"/>
                </a:solidFill>
                <a:latin typeface="Cambria"/>
                <a:cs typeface="Cambria"/>
              </a:rPr>
              <a:t>Working</a:t>
            </a:r>
            <a:r>
              <a:rPr sz="3000" b="0" i="0" u="none" spc="140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3000" b="0" i="0" u="none" dirty="0">
                <a:solidFill>
                  <a:srgbClr val="000000"/>
                </a:solidFill>
                <a:latin typeface="Cambria"/>
                <a:cs typeface="Cambria"/>
              </a:rPr>
              <a:t>together</a:t>
            </a:r>
            <a:r>
              <a:rPr sz="3000" b="0" i="0" u="none" spc="95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3000" b="0" i="0" u="none" dirty="0">
                <a:solidFill>
                  <a:srgbClr val="000000"/>
                </a:solidFill>
                <a:latin typeface="Cambria"/>
                <a:cs typeface="Cambria"/>
              </a:rPr>
              <a:t>is</a:t>
            </a:r>
            <a:r>
              <a:rPr sz="3000" b="0" i="0" u="none" spc="150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3000" b="0" i="0" u="none" dirty="0">
                <a:solidFill>
                  <a:srgbClr val="000000"/>
                </a:solidFill>
                <a:latin typeface="Cambria"/>
                <a:cs typeface="Cambria"/>
              </a:rPr>
              <a:t>success</a:t>
            </a:r>
            <a:r>
              <a:rPr sz="3000" b="0" i="0" u="none" spc="170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3000" b="0" i="0" u="none" spc="320" dirty="0">
                <a:solidFill>
                  <a:srgbClr val="000000"/>
                </a:solidFill>
                <a:latin typeface="Cambria"/>
                <a:cs typeface="Cambria"/>
              </a:rPr>
              <a:t>”</a:t>
            </a:r>
            <a:endParaRPr sz="30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09691" y="3943934"/>
            <a:ext cx="1793239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mbria"/>
                <a:cs typeface="Cambria"/>
              </a:rPr>
              <a:t>-</a:t>
            </a:r>
            <a:r>
              <a:rPr sz="2400" spc="65" dirty="0">
                <a:latin typeface="Cambria"/>
                <a:cs typeface="Cambria"/>
              </a:rPr>
              <a:t> </a:t>
            </a:r>
            <a:r>
              <a:rPr sz="2400" spc="85" dirty="0">
                <a:latin typeface="Cambria"/>
                <a:cs typeface="Cambria"/>
              </a:rPr>
              <a:t>Henry </a:t>
            </a:r>
            <a:r>
              <a:rPr sz="2400" spc="-20" dirty="0">
                <a:latin typeface="Cambria"/>
                <a:cs typeface="Cambria"/>
              </a:rPr>
              <a:t>Ford</a:t>
            </a:r>
            <a:endParaRPr sz="24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27147" y="1112342"/>
            <a:ext cx="3123565" cy="6038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800" u="none" cap="small" dirty="0"/>
              <a:t>Thank</a:t>
            </a:r>
            <a:r>
              <a:rPr sz="3800" u="none" cap="small" spc="80" dirty="0"/>
              <a:t> </a:t>
            </a:r>
            <a:r>
              <a:rPr sz="3800" u="none" cap="small" dirty="0"/>
              <a:t>You</a:t>
            </a:r>
            <a:r>
              <a:rPr sz="3800" u="none" cap="small" spc="70" dirty="0"/>
              <a:t> </a:t>
            </a:r>
            <a:r>
              <a:rPr sz="3800" u="none" cap="small" spc="-85" dirty="0"/>
              <a:t>!!!</a:t>
            </a:r>
            <a:endParaRPr sz="38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6511" y="2377439"/>
            <a:ext cx="8305800" cy="3124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0544" y="887425"/>
            <a:ext cx="7051040" cy="5454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/>
              <a:t>W</a:t>
            </a:r>
            <a:r>
              <a:rPr sz="2700" dirty="0"/>
              <a:t>HAT</a:t>
            </a:r>
            <a:r>
              <a:rPr dirty="0"/>
              <a:t>’</a:t>
            </a:r>
            <a:r>
              <a:rPr sz="2700" dirty="0"/>
              <a:t>S</a:t>
            </a:r>
            <a:r>
              <a:rPr sz="2700" spc="180" dirty="0"/>
              <a:t> </a:t>
            </a:r>
            <a:r>
              <a:rPr sz="2700" dirty="0"/>
              <a:t>THE</a:t>
            </a:r>
            <a:r>
              <a:rPr sz="2700" spc="180" dirty="0"/>
              <a:t> </a:t>
            </a:r>
            <a:r>
              <a:rPr sz="2700" dirty="0"/>
              <a:t>WAY</a:t>
            </a:r>
            <a:r>
              <a:rPr sz="2700" spc="180" dirty="0"/>
              <a:t> </a:t>
            </a:r>
            <a:r>
              <a:rPr sz="2700" dirty="0"/>
              <a:t>OUT</a:t>
            </a:r>
            <a:r>
              <a:rPr sz="2700" spc="180" dirty="0"/>
              <a:t> </a:t>
            </a:r>
            <a:r>
              <a:rPr sz="2800" dirty="0"/>
              <a:t>FOR</a:t>
            </a:r>
            <a:r>
              <a:rPr sz="2800" spc="-5" dirty="0"/>
              <a:t> </a:t>
            </a:r>
            <a:r>
              <a:rPr sz="2800" spc="-10" dirty="0"/>
              <a:t>SURVIVAL</a:t>
            </a:r>
            <a:r>
              <a:rPr spc="-10" dirty="0"/>
              <a:t>?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723391" y="1853895"/>
            <a:ext cx="5288280" cy="35928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 dirty="0">
                <a:latin typeface="Palatino Linotype"/>
                <a:cs typeface="Palatino Linotype"/>
              </a:rPr>
              <a:t>Capacity</a:t>
            </a:r>
            <a:r>
              <a:rPr sz="2400" b="1" i="1" spc="-90" dirty="0">
                <a:latin typeface="Palatino Linotype"/>
                <a:cs typeface="Palatino Linotype"/>
              </a:rPr>
              <a:t> </a:t>
            </a:r>
            <a:r>
              <a:rPr sz="2400" b="1" i="1" dirty="0">
                <a:latin typeface="Palatino Linotype"/>
                <a:cs typeface="Palatino Linotype"/>
              </a:rPr>
              <a:t>Building</a:t>
            </a:r>
            <a:r>
              <a:rPr sz="2400" b="1" i="1" spc="-80" dirty="0">
                <a:latin typeface="Palatino Linotype"/>
                <a:cs typeface="Palatino Linotype"/>
              </a:rPr>
              <a:t> </a:t>
            </a:r>
            <a:r>
              <a:rPr sz="2400" b="1" i="1" spc="-10" dirty="0">
                <a:latin typeface="Palatino Linotype"/>
                <a:cs typeface="Palatino Linotype"/>
              </a:rPr>
              <a:t>through:-</a:t>
            </a:r>
            <a:endParaRPr sz="2400">
              <a:latin typeface="Palatino Linotype"/>
              <a:cs typeface="Palatino Linotype"/>
            </a:endParaRPr>
          </a:p>
          <a:p>
            <a:pPr>
              <a:lnSpc>
                <a:spcPct val="100000"/>
              </a:lnSpc>
              <a:spcBef>
                <a:spcPts val="120"/>
              </a:spcBef>
            </a:pPr>
            <a:endParaRPr sz="2400">
              <a:latin typeface="Palatino Linotype"/>
              <a:cs typeface="Palatino Linotype"/>
            </a:endParaRPr>
          </a:p>
          <a:p>
            <a:pPr marL="652780" indent="-274320">
              <a:lnSpc>
                <a:spcPct val="100000"/>
              </a:lnSpc>
              <a:buClr>
                <a:srgbClr val="FD8537"/>
              </a:buClr>
              <a:buSzPct val="78846"/>
              <a:buFont typeface="Segoe UI Symbol"/>
              <a:buChar char="⚫"/>
              <a:tabLst>
                <a:tab pos="652780" algn="l"/>
              </a:tabLst>
            </a:pPr>
            <a:r>
              <a:rPr sz="2600" spc="55" dirty="0">
                <a:latin typeface="Cambria"/>
                <a:cs typeface="Cambria"/>
              </a:rPr>
              <a:t>Networking</a:t>
            </a:r>
            <a:endParaRPr sz="26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75"/>
              </a:spcBef>
              <a:buFont typeface="Segoe UI Symbol"/>
              <a:buChar char="⚫"/>
            </a:pPr>
            <a:endParaRPr sz="2600">
              <a:latin typeface="Cambria"/>
              <a:cs typeface="Cambria"/>
            </a:endParaRPr>
          </a:p>
          <a:p>
            <a:pPr marL="652780" indent="-274320">
              <a:lnSpc>
                <a:spcPct val="100000"/>
              </a:lnSpc>
              <a:buClr>
                <a:srgbClr val="FD8537"/>
              </a:buClr>
              <a:buSzPct val="78846"/>
              <a:buFont typeface="Segoe UI Symbol"/>
              <a:buChar char="⚫"/>
              <a:tabLst>
                <a:tab pos="652780" algn="l"/>
              </a:tabLst>
            </a:pPr>
            <a:r>
              <a:rPr sz="2600" spc="-10" dirty="0">
                <a:latin typeface="Cambria"/>
                <a:cs typeface="Cambria"/>
              </a:rPr>
              <a:t>Merger</a:t>
            </a:r>
            <a:endParaRPr sz="26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75"/>
              </a:spcBef>
              <a:buFont typeface="Segoe UI Symbol"/>
              <a:buChar char="⚫"/>
            </a:pPr>
            <a:endParaRPr sz="2600">
              <a:latin typeface="Cambria"/>
              <a:cs typeface="Cambria"/>
            </a:endParaRPr>
          </a:p>
          <a:p>
            <a:pPr marL="652780" indent="-274320">
              <a:lnSpc>
                <a:spcPct val="100000"/>
              </a:lnSpc>
              <a:buClr>
                <a:srgbClr val="FD8537"/>
              </a:buClr>
              <a:buSzPct val="78846"/>
              <a:buFont typeface="Segoe UI Symbol"/>
              <a:buChar char="⚫"/>
              <a:tabLst>
                <a:tab pos="652780" algn="l"/>
              </a:tabLst>
            </a:pPr>
            <a:r>
              <a:rPr sz="2600" spc="85" dirty="0">
                <a:latin typeface="Cambria"/>
                <a:cs typeface="Cambria"/>
              </a:rPr>
              <a:t>Multi</a:t>
            </a:r>
            <a:r>
              <a:rPr sz="2600" spc="145" dirty="0">
                <a:latin typeface="Cambria"/>
                <a:cs typeface="Cambria"/>
              </a:rPr>
              <a:t> </a:t>
            </a:r>
            <a:r>
              <a:rPr sz="2600" spc="45" dirty="0">
                <a:latin typeface="Cambria"/>
                <a:cs typeface="Cambria"/>
              </a:rPr>
              <a:t>Disciplinary</a:t>
            </a:r>
            <a:r>
              <a:rPr sz="2600" spc="160" dirty="0">
                <a:latin typeface="Cambria"/>
                <a:cs typeface="Cambria"/>
              </a:rPr>
              <a:t> </a:t>
            </a:r>
            <a:r>
              <a:rPr sz="2600" spc="-10" dirty="0">
                <a:latin typeface="Cambria"/>
                <a:cs typeface="Cambria"/>
              </a:rPr>
              <a:t>Partnerships</a:t>
            </a:r>
            <a:endParaRPr sz="26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70"/>
              </a:spcBef>
              <a:buFont typeface="Segoe UI Symbol"/>
              <a:buChar char="⚫"/>
            </a:pPr>
            <a:endParaRPr sz="2600">
              <a:latin typeface="Cambria"/>
              <a:cs typeface="Cambria"/>
            </a:endParaRPr>
          </a:p>
          <a:p>
            <a:pPr marL="652780" indent="-274320">
              <a:lnSpc>
                <a:spcPct val="100000"/>
              </a:lnSpc>
              <a:spcBef>
                <a:spcPts val="5"/>
              </a:spcBef>
              <a:buClr>
                <a:srgbClr val="FD8537"/>
              </a:buClr>
              <a:buSzPct val="80769"/>
              <a:buFont typeface="Segoe UI Symbol"/>
              <a:buChar char="⚫"/>
              <a:tabLst>
                <a:tab pos="652780" algn="l"/>
              </a:tabLst>
            </a:pPr>
            <a:r>
              <a:rPr sz="2600" dirty="0">
                <a:latin typeface="Cambria"/>
                <a:cs typeface="Cambria"/>
              </a:rPr>
              <a:t>Corporate</a:t>
            </a:r>
            <a:r>
              <a:rPr sz="2600" spc="260" dirty="0">
                <a:latin typeface="Cambria"/>
                <a:cs typeface="Cambria"/>
              </a:rPr>
              <a:t> </a:t>
            </a:r>
            <a:r>
              <a:rPr sz="2600" dirty="0">
                <a:latin typeface="Cambria"/>
                <a:cs typeface="Cambria"/>
              </a:rPr>
              <a:t>Form</a:t>
            </a:r>
            <a:r>
              <a:rPr sz="2600" spc="260" dirty="0">
                <a:latin typeface="Cambria"/>
                <a:cs typeface="Cambria"/>
              </a:rPr>
              <a:t> </a:t>
            </a:r>
            <a:r>
              <a:rPr sz="2600" spc="50" dirty="0">
                <a:latin typeface="Cambria"/>
                <a:cs typeface="Cambria"/>
              </a:rPr>
              <a:t>of</a:t>
            </a:r>
            <a:r>
              <a:rPr sz="2600" spc="245" dirty="0">
                <a:latin typeface="Cambria"/>
                <a:cs typeface="Cambria"/>
              </a:rPr>
              <a:t> </a:t>
            </a:r>
            <a:r>
              <a:rPr sz="2600" spc="-10" dirty="0">
                <a:latin typeface="Cambria"/>
                <a:cs typeface="Cambria"/>
              </a:rPr>
              <a:t>Practice</a:t>
            </a:r>
            <a:endParaRPr sz="26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53670">
              <a:lnSpc>
                <a:spcPct val="100000"/>
              </a:lnSpc>
              <a:spcBef>
                <a:spcPts val="105"/>
              </a:spcBef>
            </a:pPr>
            <a:r>
              <a:rPr cap="small" dirty="0"/>
              <a:t>Benefits</a:t>
            </a:r>
            <a:r>
              <a:rPr cap="small" spc="165" dirty="0"/>
              <a:t> </a:t>
            </a:r>
            <a:r>
              <a:rPr cap="small" dirty="0"/>
              <a:t>of</a:t>
            </a:r>
            <a:r>
              <a:rPr cap="small" spc="180" dirty="0"/>
              <a:t> </a:t>
            </a:r>
            <a:r>
              <a:rPr cap="small" dirty="0"/>
              <a:t>Capacity</a:t>
            </a:r>
            <a:r>
              <a:rPr cap="small" spc="185" dirty="0"/>
              <a:t> </a:t>
            </a:r>
            <a:r>
              <a:rPr cap="small" spc="-30" dirty="0"/>
              <a:t>Building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02742" y="1446865"/>
            <a:ext cx="8270875" cy="5062220"/>
          </a:xfrm>
          <a:prstGeom prst="rect">
            <a:avLst/>
          </a:prstGeom>
        </p:spPr>
        <p:txBody>
          <a:bodyPr vert="horz" wrap="square" lIns="0" tIns="170815" rIns="0" bIns="0" rtlCol="0">
            <a:spAutoFit/>
          </a:bodyPr>
          <a:lstStyle/>
          <a:p>
            <a:pPr marL="286385" indent="-273685">
              <a:lnSpc>
                <a:spcPct val="100000"/>
              </a:lnSpc>
              <a:spcBef>
                <a:spcPts val="1345"/>
              </a:spcBef>
              <a:buClr>
                <a:srgbClr val="FD8537"/>
              </a:buClr>
              <a:buSzPct val="68750"/>
              <a:buFont typeface="Arial MT"/>
              <a:buChar char="•"/>
              <a:tabLst>
                <a:tab pos="286385" algn="l"/>
              </a:tabLst>
            </a:pPr>
            <a:r>
              <a:rPr sz="2400" spc="60" dirty="0">
                <a:latin typeface="Cambria"/>
                <a:cs typeface="Cambria"/>
              </a:rPr>
              <a:t>Synergy</a:t>
            </a:r>
            <a:r>
              <a:rPr sz="2400" spc="75" dirty="0">
                <a:latin typeface="Cambria"/>
                <a:cs typeface="Cambria"/>
              </a:rPr>
              <a:t> </a:t>
            </a:r>
            <a:r>
              <a:rPr sz="2400" spc="-10" dirty="0">
                <a:latin typeface="Cambria"/>
                <a:cs typeface="Cambria"/>
              </a:rPr>
              <a:t>Benefit</a:t>
            </a:r>
            <a:endParaRPr sz="2400">
              <a:latin typeface="Cambria"/>
              <a:cs typeface="Cambria"/>
            </a:endParaRPr>
          </a:p>
          <a:p>
            <a:pPr marL="286385" indent="-273685">
              <a:lnSpc>
                <a:spcPct val="100000"/>
              </a:lnSpc>
              <a:spcBef>
                <a:spcPts val="1245"/>
              </a:spcBef>
              <a:buClr>
                <a:srgbClr val="FD8537"/>
              </a:buClr>
              <a:buSzPct val="68750"/>
              <a:buFont typeface="Arial MT"/>
              <a:buChar char="•"/>
              <a:tabLst>
                <a:tab pos="286385" algn="l"/>
              </a:tabLst>
            </a:pPr>
            <a:r>
              <a:rPr sz="2400" spc="50" dirty="0">
                <a:latin typeface="Cambria"/>
                <a:cs typeface="Cambria"/>
              </a:rPr>
              <a:t>Pooling</a:t>
            </a:r>
            <a:r>
              <a:rPr sz="2400" spc="190" dirty="0">
                <a:latin typeface="Cambria"/>
                <a:cs typeface="Cambria"/>
              </a:rPr>
              <a:t> </a:t>
            </a:r>
            <a:r>
              <a:rPr sz="2400" spc="50" dirty="0">
                <a:latin typeface="Cambria"/>
                <a:cs typeface="Cambria"/>
              </a:rPr>
              <a:t>of</a:t>
            </a:r>
            <a:r>
              <a:rPr sz="2400" spc="17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Resources</a:t>
            </a:r>
            <a:r>
              <a:rPr sz="2400" spc="19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–</a:t>
            </a:r>
            <a:r>
              <a:rPr sz="2400" spc="18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Expertise,</a:t>
            </a:r>
            <a:r>
              <a:rPr sz="2400" spc="15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Experience,</a:t>
            </a:r>
            <a:r>
              <a:rPr sz="2400" spc="185" dirty="0">
                <a:latin typeface="Cambria"/>
                <a:cs typeface="Cambria"/>
              </a:rPr>
              <a:t> </a:t>
            </a:r>
            <a:r>
              <a:rPr sz="2400" spc="50" dirty="0">
                <a:latin typeface="Cambria"/>
                <a:cs typeface="Cambria"/>
              </a:rPr>
              <a:t>Competency</a:t>
            </a:r>
            <a:endParaRPr sz="2400">
              <a:latin typeface="Cambria"/>
              <a:cs typeface="Cambria"/>
            </a:endParaRPr>
          </a:p>
          <a:p>
            <a:pPr marL="286385" indent="-273685">
              <a:lnSpc>
                <a:spcPct val="100000"/>
              </a:lnSpc>
              <a:spcBef>
                <a:spcPts val="1225"/>
              </a:spcBef>
              <a:buClr>
                <a:srgbClr val="FD8537"/>
              </a:buClr>
              <a:buSzPct val="68750"/>
              <a:buFont typeface="Arial MT"/>
              <a:buChar char="•"/>
              <a:tabLst>
                <a:tab pos="286385" algn="l"/>
              </a:tabLst>
            </a:pPr>
            <a:r>
              <a:rPr sz="2400" spc="85" dirty="0">
                <a:latin typeface="Cambria"/>
                <a:cs typeface="Cambria"/>
              </a:rPr>
              <a:t>Demand</a:t>
            </a:r>
            <a:r>
              <a:rPr sz="2400" spc="13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for</a:t>
            </a:r>
            <a:r>
              <a:rPr sz="2400" spc="130" dirty="0">
                <a:latin typeface="Cambria"/>
                <a:cs typeface="Cambria"/>
              </a:rPr>
              <a:t> </a:t>
            </a:r>
            <a:r>
              <a:rPr sz="2400" spc="80" dirty="0">
                <a:latin typeface="Cambria"/>
                <a:cs typeface="Cambria"/>
              </a:rPr>
              <a:t>One-</a:t>
            </a:r>
            <a:r>
              <a:rPr sz="2400" dirty="0">
                <a:latin typeface="Cambria"/>
                <a:cs typeface="Cambria"/>
              </a:rPr>
              <a:t>Stop-</a:t>
            </a:r>
            <a:r>
              <a:rPr sz="2400" spc="60" dirty="0">
                <a:latin typeface="Cambria"/>
                <a:cs typeface="Cambria"/>
              </a:rPr>
              <a:t>Shop</a:t>
            </a:r>
            <a:r>
              <a:rPr sz="2400" spc="13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service</a:t>
            </a:r>
            <a:r>
              <a:rPr sz="2400" spc="9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can</a:t>
            </a:r>
            <a:r>
              <a:rPr sz="2400" spc="13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be</a:t>
            </a:r>
            <a:r>
              <a:rPr sz="2400" spc="114" dirty="0">
                <a:latin typeface="Cambria"/>
                <a:cs typeface="Cambria"/>
              </a:rPr>
              <a:t> </a:t>
            </a:r>
            <a:r>
              <a:rPr sz="2400" spc="-25" dirty="0">
                <a:latin typeface="Cambria"/>
                <a:cs typeface="Cambria"/>
              </a:rPr>
              <a:t>met</a:t>
            </a:r>
            <a:endParaRPr sz="2400">
              <a:latin typeface="Cambria"/>
              <a:cs typeface="Cambria"/>
            </a:endParaRPr>
          </a:p>
          <a:p>
            <a:pPr marL="286385" marR="5080" indent="-274320">
              <a:lnSpc>
                <a:spcPts val="2590"/>
              </a:lnSpc>
              <a:spcBef>
                <a:spcPts val="1580"/>
              </a:spcBef>
              <a:buClr>
                <a:srgbClr val="FD8537"/>
              </a:buClr>
              <a:buSzPct val="68750"/>
              <a:buFont typeface="Arial MT"/>
              <a:buChar char="•"/>
              <a:tabLst>
                <a:tab pos="286385" algn="l"/>
                <a:tab pos="1841500" algn="l"/>
                <a:tab pos="2256790" algn="l"/>
                <a:tab pos="3326765" algn="l"/>
                <a:tab pos="5137785" algn="l"/>
                <a:tab pos="5552440" algn="l"/>
                <a:tab pos="6753859" algn="l"/>
              </a:tabLst>
            </a:pPr>
            <a:r>
              <a:rPr sz="2400" spc="50" dirty="0">
                <a:latin typeface="Cambria"/>
                <a:cs typeface="Cambria"/>
              </a:rPr>
              <a:t>Capability</a:t>
            </a:r>
            <a:r>
              <a:rPr sz="2400" dirty="0">
                <a:latin typeface="Cambria"/>
                <a:cs typeface="Cambria"/>
              </a:rPr>
              <a:t>	</a:t>
            </a:r>
            <a:r>
              <a:rPr sz="2400" spc="-25" dirty="0">
                <a:latin typeface="Cambria"/>
                <a:cs typeface="Cambria"/>
              </a:rPr>
              <a:t>to</a:t>
            </a:r>
            <a:r>
              <a:rPr sz="2400" dirty="0">
                <a:latin typeface="Cambria"/>
                <a:cs typeface="Cambria"/>
              </a:rPr>
              <a:t>	</a:t>
            </a:r>
            <a:r>
              <a:rPr sz="2400" spc="-10" dirty="0">
                <a:latin typeface="Cambria"/>
                <a:cs typeface="Cambria"/>
              </a:rPr>
              <a:t>handle</a:t>
            </a:r>
            <a:r>
              <a:rPr sz="2400" dirty="0">
                <a:latin typeface="Cambria"/>
                <a:cs typeface="Cambria"/>
              </a:rPr>
              <a:t>	</a:t>
            </a:r>
            <a:r>
              <a:rPr sz="2400" spc="-10" dirty="0">
                <a:latin typeface="Cambria"/>
                <a:cs typeface="Cambria"/>
              </a:rPr>
              <a:t>assignments</a:t>
            </a:r>
            <a:r>
              <a:rPr sz="2400" dirty="0">
                <a:latin typeface="Cambria"/>
                <a:cs typeface="Cambria"/>
              </a:rPr>
              <a:t>	</a:t>
            </a:r>
            <a:r>
              <a:rPr sz="2400" spc="25" dirty="0">
                <a:latin typeface="Cambria"/>
                <a:cs typeface="Cambria"/>
              </a:rPr>
              <a:t>of</a:t>
            </a:r>
            <a:r>
              <a:rPr sz="2400" dirty="0">
                <a:latin typeface="Cambria"/>
                <a:cs typeface="Cambria"/>
              </a:rPr>
              <a:t>	</a:t>
            </a:r>
            <a:r>
              <a:rPr sz="2400" spc="55" dirty="0">
                <a:latin typeface="Cambria"/>
                <a:cs typeface="Cambria"/>
              </a:rPr>
              <a:t>varying</a:t>
            </a:r>
            <a:r>
              <a:rPr sz="2400" dirty="0">
                <a:latin typeface="Cambria"/>
                <a:cs typeface="Cambria"/>
              </a:rPr>
              <a:t>	</a:t>
            </a:r>
            <a:r>
              <a:rPr sz="2400" spc="-10" dirty="0">
                <a:latin typeface="Cambria"/>
                <a:cs typeface="Cambria"/>
              </a:rPr>
              <a:t>complexity </a:t>
            </a:r>
            <a:r>
              <a:rPr sz="2400" spc="60" dirty="0">
                <a:latin typeface="Cambria"/>
                <a:cs typeface="Cambria"/>
              </a:rPr>
              <a:t>and</a:t>
            </a:r>
            <a:r>
              <a:rPr sz="2400" spc="75" dirty="0">
                <a:latin typeface="Cambria"/>
                <a:cs typeface="Cambria"/>
              </a:rPr>
              <a:t> </a:t>
            </a:r>
            <a:r>
              <a:rPr sz="2400" spc="35" dirty="0">
                <a:latin typeface="Cambria"/>
                <a:cs typeface="Cambria"/>
              </a:rPr>
              <a:t>dynamics</a:t>
            </a:r>
            <a:endParaRPr sz="2400">
              <a:latin typeface="Cambria"/>
              <a:cs typeface="Cambria"/>
            </a:endParaRPr>
          </a:p>
          <a:p>
            <a:pPr marL="286385" indent="-273685">
              <a:lnSpc>
                <a:spcPct val="100000"/>
              </a:lnSpc>
              <a:spcBef>
                <a:spcPts val="1190"/>
              </a:spcBef>
              <a:buClr>
                <a:srgbClr val="FD8537"/>
              </a:buClr>
              <a:buSzPct val="68750"/>
              <a:buFont typeface="Arial MT"/>
              <a:buChar char="•"/>
              <a:tabLst>
                <a:tab pos="286385" algn="l"/>
              </a:tabLst>
            </a:pPr>
            <a:r>
              <a:rPr sz="2400" dirty="0">
                <a:latin typeface="Cambria"/>
                <a:cs typeface="Cambria"/>
              </a:rPr>
              <a:t>Greater</a:t>
            </a:r>
            <a:r>
              <a:rPr sz="2400" spc="27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Financial</a:t>
            </a:r>
            <a:r>
              <a:rPr sz="2400" spc="350" dirty="0">
                <a:latin typeface="Cambria"/>
                <a:cs typeface="Cambria"/>
              </a:rPr>
              <a:t> </a:t>
            </a:r>
            <a:r>
              <a:rPr sz="2400" spc="-10" dirty="0">
                <a:latin typeface="Cambria"/>
                <a:cs typeface="Cambria"/>
              </a:rPr>
              <a:t>Strength</a:t>
            </a:r>
            <a:endParaRPr sz="2400">
              <a:latin typeface="Cambria"/>
              <a:cs typeface="Cambria"/>
            </a:endParaRPr>
          </a:p>
          <a:p>
            <a:pPr marL="286385" indent="-273685">
              <a:lnSpc>
                <a:spcPct val="100000"/>
              </a:lnSpc>
              <a:spcBef>
                <a:spcPts val="1250"/>
              </a:spcBef>
              <a:buClr>
                <a:srgbClr val="FD8537"/>
              </a:buClr>
              <a:buSzPct val="68750"/>
              <a:buFont typeface="Arial MT"/>
              <a:buChar char="•"/>
              <a:tabLst>
                <a:tab pos="286385" algn="l"/>
              </a:tabLst>
            </a:pPr>
            <a:r>
              <a:rPr sz="2400" dirty="0">
                <a:latin typeface="Cambria"/>
                <a:cs typeface="Cambria"/>
              </a:rPr>
              <a:t>Easier</a:t>
            </a:r>
            <a:r>
              <a:rPr sz="2400" spc="85" dirty="0">
                <a:latin typeface="Cambria"/>
                <a:cs typeface="Cambria"/>
              </a:rPr>
              <a:t> </a:t>
            </a:r>
            <a:r>
              <a:rPr sz="2400" spc="70" dirty="0">
                <a:latin typeface="Cambria"/>
                <a:cs typeface="Cambria"/>
              </a:rPr>
              <a:t>pulling</a:t>
            </a:r>
            <a:r>
              <a:rPr sz="2400" spc="105" dirty="0">
                <a:latin typeface="Cambria"/>
                <a:cs typeface="Cambria"/>
              </a:rPr>
              <a:t> </a:t>
            </a:r>
            <a:r>
              <a:rPr sz="2400" spc="60" dirty="0">
                <a:latin typeface="Cambria"/>
                <a:cs typeface="Cambria"/>
              </a:rPr>
              <a:t>and</a:t>
            </a:r>
            <a:r>
              <a:rPr sz="2400" spc="8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retention</a:t>
            </a:r>
            <a:r>
              <a:rPr sz="2400" spc="80" dirty="0">
                <a:latin typeface="Cambria"/>
                <a:cs typeface="Cambria"/>
              </a:rPr>
              <a:t> </a:t>
            </a:r>
            <a:r>
              <a:rPr sz="2400" spc="50" dirty="0">
                <a:latin typeface="Cambria"/>
                <a:cs typeface="Cambria"/>
              </a:rPr>
              <a:t>of</a:t>
            </a:r>
            <a:r>
              <a:rPr sz="2400" spc="80" dirty="0">
                <a:latin typeface="Cambria"/>
                <a:cs typeface="Cambria"/>
              </a:rPr>
              <a:t> </a:t>
            </a:r>
            <a:r>
              <a:rPr sz="2400" spc="120" dirty="0">
                <a:latin typeface="Cambria"/>
                <a:cs typeface="Cambria"/>
              </a:rPr>
              <a:t>Human</a:t>
            </a:r>
            <a:r>
              <a:rPr sz="2400" spc="95" dirty="0">
                <a:latin typeface="Cambria"/>
                <a:cs typeface="Cambria"/>
              </a:rPr>
              <a:t> </a:t>
            </a:r>
            <a:r>
              <a:rPr sz="2400" spc="-10" dirty="0">
                <a:latin typeface="Cambria"/>
                <a:cs typeface="Cambria"/>
              </a:rPr>
              <a:t>Talent</a:t>
            </a:r>
            <a:endParaRPr sz="2400">
              <a:latin typeface="Cambria"/>
              <a:cs typeface="Cambria"/>
            </a:endParaRPr>
          </a:p>
          <a:p>
            <a:pPr marL="286385" indent="-273685">
              <a:lnSpc>
                <a:spcPct val="100000"/>
              </a:lnSpc>
              <a:spcBef>
                <a:spcPts val="1230"/>
              </a:spcBef>
              <a:buClr>
                <a:srgbClr val="FD8537"/>
              </a:buClr>
              <a:buSzPct val="68750"/>
              <a:buFont typeface="Arial MT"/>
              <a:buChar char="•"/>
              <a:tabLst>
                <a:tab pos="286385" algn="l"/>
              </a:tabLst>
            </a:pPr>
            <a:r>
              <a:rPr sz="2400" dirty="0">
                <a:latin typeface="Cambria"/>
                <a:cs typeface="Cambria"/>
              </a:rPr>
              <a:t>Standardisation</a:t>
            </a:r>
            <a:r>
              <a:rPr sz="2400" spc="285" dirty="0">
                <a:latin typeface="Cambria"/>
                <a:cs typeface="Cambria"/>
              </a:rPr>
              <a:t> </a:t>
            </a:r>
            <a:r>
              <a:rPr sz="2400" spc="50" dirty="0">
                <a:latin typeface="Cambria"/>
                <a:cs typeface="Cambria"/>
              </a:rPr>
              <a:t>of</a:t>
            </a:r>
            <a:r>
              <a:rPr sz="2400" spc="270" dirty="0">
                <a:latin typeface="Cambria"/>
                <a:cs typeface="Cambria"/>
              </a:rPr>
              <a:t> </a:t>
            </a:r>
            <a:r>
              <a:rPr sz="2400" spc="-10" dirty="0">
                <a:latin typeface="Cambria"/>
                <a:cs typeface="Cambria"/>
              </a:rPr>
              <a:t>Procedures</a:t>
            </a:r>
            <a:endParaRPr sz="2400">
              <a:latin typeface="Cambria"/>
              <a:cs typeface="Cambria"/>
            </a:endParaRPr>
          </a:p>
          <a:p>
            <a:pPr marL="286385" indent="-273685">
              <a:lnSpc>
                <a:spcPct val="100000"/>
              </a:lnSpc>
              <a:spcBef>
                <a:spcPts val="1250"/>
              </a:spcBef>
              <a:buClr>
                <a:srgbClr val="FD8537"/>
              </a:buClr>
              <a:buSzPct val="68750"/>
              <a:buFont typeface="Arial MT"/>
              <a:buChar char="•"/>
              <a:tabLst>
                <a:tab pos="286385" algn="l"/>
                <a:tab pos="1721485" algn="l"/>
              </a:tabLst>
            </a:pPr>
            <a:r>
              <a:rPr sz="2400" spc="-10" dirty="0">
                <a:latin typeface="Cambria"/>
                <a:cs typeface="Cambria"/>
              </a:rPr>
              <a:t>Promotes</a:t>
            </a:r>
            <a:r>
              <a:rPr sz="2400" dirty="0">
                <a:latin typeface="Cambria"/>
                <a:cs typeface="Cambria"/>
              </a:rPr>
              <a:t>	</a:t>
            </a:r>
            <a:r>
              <a:rPr sz="2400" spc="-10" dirty="0">
                <a:latin typeface="Cambria"/>
                <a:cs typeface="Cambria"/>
              </a:rPr>
              <a:t>Specialization</a:t>
            </a:r>
            <a:endParaRPr sz="2400">
              <a:latin typeface="Cambria"/>
              <a:cs typeface="Cambria"/>
            </a:endParaRPr>
          </a:p>
          <a:p>
            <a:pPr marR="236854" algn="r">
              <a:lnSpc>
                <a:spcPct val="100000"/>
              </a:lnSpc>
              <a:spcBef>
                <a:spcPts val="1220"/>
              </a:spcBef>
            </a:pPr>
            <a:r>
              <a:rPr sz="2400" i="1" spc="-10" dirty="0">
                <a:latin typeface="Palatino Linotype"/>
                <a:cs typeface="Palatino Linotype"/>
              </a:rPr>
              <a:t>Cont’d…</a:t>
            </a:r>
            <a:endParaRPr sz="2400">
              <a:latin typeface="Palatino Linotype"/>
              <a:cs typeface="Palatino Linotyp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4065" y="1446865"/>
            <a:ext cx="7052945" cy="4693285"/>
          </a:xfrm>
          <a:prstGeom prst="rect">
            <a:avLst/>
          </a:prstGeom>
        </p:spPr>
        <p:txBody>
          <a:bodyPr vert="horz" wrap="square" lIns="0" tIns="17081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345"/>
              </a:spcBef>
              <a:buClr>
                <a:srgbClr val="FD8537"/>
              </a:buClr>
              <a:buSzPct val="68750"/>
              <a:buFont typeface="Arial MT"/>
              <a:buChar char="•"/>
              <a:tabLst>
                <a:tab pos="287020" algn="l"/>
              </a:tabLst>
            </a:pPr>
            <a:r>
              <a:rPr sz="2400" spc="55" dirty="0">
                <a:latin typeface="Cambria"/>
                <a:cs typeface="Cambria"/>
              </a:rPr>
              <a:t>Improved</a:t>
            </a:r>
            <a:r>
              <a:rPr sz="2400" spc="16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client</a:t>
            </a:r>
            <a:r>
              <a:rPr sz="2400" spc="20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servicing</a:t>
            </a:r>
            <a:r>
              <a:rPr sz="2400" spc="200" dirty="0">
                <a:latin typeface="Cambria"/>
                <a:cs typeface="Cambria"/>
              </a:rPr>
              <a:t> </a:t>
            </a:r>
            <a:r>
              <a:rPr sz="2400" spc="-10" dirty="0">
                <a:latin typeface="Cambria"/>
                <a:cs typeface="Cambria"/>
              </a:rPr>
              <a:t>capabilities</a:t>
            </a:r>
            <a:endParaRPr sz="2400">
              <a:latin typeface="Cambria"/>
              <a:cs typeface="Cambria"/>
            </a:endParaRPr>
          </a:p>
          <a:p>
            <a:pPr marL="287020" indent="-274320">
              <a:lnSpc>
                <a:spcPct val="100000"/>
              </a:lnSpc>
              <a:spcBef>
                <a:spcPts val="1245"/>
              </a:spcBef>
              <a:buClr>
                <a:srgbClr val="FD8537"/>
              </a:buClr>
              <a:buSzPct val="68750"/>
              <a:buFont typeface="Arial MT"/>
              <a:buChar char="•"/>
              <a:tabLst>
                <a:tab pos="287020" algn="l"/>
              </a:tabLst>
            </a:pPr>
            <a:r>
              <a:rPr sz="2400" dirty="0">
                <a:latin typeface="Cambria"/>
                <a:cs typeface="Cambria"/>
              </a:rPr>
              <a:t>Economies</a:t>
            </a:r>
            <a:r>
              <a:rPr sz="2400" spc="200" dirty="0">
                <a:latin typeface="Cambria"/>
                <a:cs typeface="Cambria"/>
              </a:rPr>
              <a:t> </a:t>
            </a:r>
            <a:r>
              <a:rPr sz="2400" spc="50" dirty="0">
                <a:latin typeface="Cambria"/>
                <a:cs typeface="Cambria"/>
              </a:rPr>
              <a:t>of</a:t>
            </a:r>
            <a:r>
              <a:rPr sz="2400" spc="175" dirty="0">
                <a:latin typeface="Cambria"/>
                <a:cs typeface="Cambria"/>
              </a:rPr>
              <a:t> </a:t>
            </a:r>
            <a:r>
              <a:rPr sz="2400" spc="-10" dirty="0">
                <a:latin typeface="Cambria"/>
                <a:cs typeface="Cambria"/>
              </a:rPr>
              <a:t>Scale</a:t>
            </a:r>
            <a:endParaRPr sz="2400">
              <a:latin typeface="Cambria"/>
              <a:cs typeface="Cambria"/>
            </a:endParaRPr>
          </a:p>
          <a:p>
            <a:pPr marL="287020" indent="-274320">
              <a:lnSpc>
                <a:spcPct val="100000"/>
              </a:lnSpc>
              <a:spcBef>
                <a:spcPts val="1225"/>
              </a:spcBef>
              <a:buClr>
                <a:srgbClr val="FD8537"/>
              </a:buClr>
              <a:buSzPct val="68750"/>
              <a:buFont typeface="Arial MT"/>
              <a:buChar char="•"/>
              <a:tabLst>
                <a:tab pos="287020" algn="l"/>
              </a:tabLst>
            </a:pPr>
            <a:r>
              <a:rPr sz="2400" dirty="0">
                <a:latin typeface="Cambria"/>
                <a:cs typeface="Cambria"/>
              </a:rPr>
              <a:t>Increase</a:t>
            </a:r>
            <a:r>
              <a:rPr sz="2400" spc="12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in</a:t>
            </a:r>
            <a:r>
              <a:rPr sz="2400" spc="13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risk</a:t>
            </a:r>
            <a:r>
              <a:rPr sz="2400" spc="10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bearing</a:t>
            </a:r>
            <a:r>
              <a:rPr sz="2400" spc="130" dirty="0">
                <a:latin typeface="Cambria"/>
                <a:cs typeface="Cambria"/>
              </a:rPr>
              <a:t> </a:t>
            </a:r>
            <a:r>
              <a:rPr sz="2400" spc="-10" dirty="0">
                <a:latin typeface="Cambria"/>
                <a:cs typeface="Cambria"/>
              </a:rPr>
              <a:t>capacities</a:t>
            </a:r>
            <a:endParaRPr sz="2400">
              <a:latin typeface="Cambria"/>
              <a:cs typeface="Cambria"/>
            </a:endParaRPr>
          </a:p>
          <a:p>
            <a:pPr marL="287020" indent="-274320">
              <a:lnSpc>
                <a:spcPct val="100000"/>
              </a:lnSpc>
              <a:spcBef>
                <a:spcPts val="1255"/>
              </a:spcBef>
              <a:buClr>
                <a:srgbClr val="FD8537"/>
              </a:buClr>
              <a:buSzPct val="68750"/>
              <a:buFont typeface="Arial MT"/>
              <a:buChar char="•"/>
              <a:tabLst>
                <a:tab pos="287020" algn="l"/>
              </a:tabLst>
            </a:pPr>
            <a:r>
              <a:rPr sz="2400" dirty="0">
                <a:latin typeface="Cambria"/>
                <a:cs typeface="Cambria"/>
              </a:rPr>
              <a:t>Reduction</a:t>
            </a:r>
            <a:r>
              <a:rPr sz="2400" spc="240" dirty="0">
                <a:latin typeface="Cambria"/>
                <a:cs typeface="Cambria"/>
              </a:rPr>
              <a:t> </a:t>
            </a:r>
            <a:r>
              <a:rPr sz="2400" spc="50" dirty="0">
                <a:latin typeface="Cambria"/>
                <a:cs typeface="Cambria"/>
              </a:rPr>
              <a:t>of</a:t>
            </a:r>
            <a:r>
              <a:rPr sz="2400" spc="24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dependence</a:t>
            </a:r>
            <a:r>
              <a:rPr sz="2400" spc="27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on</a:t>
            </a:r>
            <a:r>
              <a:rPr sz="2400" spc="24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large</a:t>
            </a:r>
            <a:r>
              <a:rPr sz="2400" spc="210" dirty="0">
                <a:latin typeface="Cambria"/>
                <a:cs typeface="Cambria"/>
              </a:rPr>
              <a:t> </a:t>
            </a:r>
            <a:r>
              <a:rPr sz="2400" spc="-10" dirty="0">
                <a:latin typeface="Cambria"/>
                <a:cs typeface="Cambria"/>
              </a:rPr>
              <a:t>clients</a:t>
            </a:r>
            <a:endParaRPr sz="2400">
              <a:latin typeface="Cambria"/>
              <a:cs typeface="Cambria"/>
            </a:endParaRPr>
          </a:p>
          <a:p>
            <a:pPr marL="287020" indent="-274320">
              <a:lnSpc>
                <a:spcPct val="100000"/>
              </a:lnSpc>
              <a:spcBef>
                <a:spcPts val="1225"/>
              </a:spcBef>
              <a:buClr>
                <a:srgbClr val="FD8537"/>
              </a:buClr>
              <a:buSzPct val="68750"/>
              <a:buFont typeface="Arial MT"/>
              <a:buChar char="•"/>
              <a:tabLst>
                <a:tab pos="287020" algn="l"/>
              </a:tabLst>
            </a:pPr>
            <a:r>
              <a:rPr sz="2400" spc="80" dirty="0">
                <a:latin typeface="Cambria"/>
                <a:cs typeface="Cambria"/>
              </a:rPr>
              <a:t>Ability</a:t>
            </a:r>
            <a:r>
              <a:rPr sz="2400" spc="8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to</a:t>
            </a:r>
            <a:r>
              <a:rPr sz="2400" spc="60" dirty="0">
                <a:latin typeface="Cambria"/>
                <a:cs typeface="Cambria"/>
              </a:rPr>
              <a:t> </a:t>
            </a:r>
            <a:r>
              <a:rPr sz="2400" spc="45" dirty="0">
                <a:latin typeface="Cambria"/>
                <a:cs typeface="Cambria"/>
              </a:rPr>
              <a:t>provide</a:t>
            </a:r>
            <a:r>
              <a:rPr sz="2400" spc="55" dirty="0">
                <a:latin typeface="Cambria"/>
                <a:cs typeface="Cambria"/>
              </a:rPr>
              <a:t> </a:t>
            </a:r>
            <a:r>
              <a:rPr sz="2400" spc="-10" dirty="0">
                <a:latin typeface="Cambria"/>
                <a:cs typeface="Cambria"/>
              </a:rPr>
              <a:t>training</a:t>
            </a:r>
            <a:endParaRPr sz="2400">
              <a:latin typeface="Cambria"/>
              <a:cs typeface="Cambria"/>
            </a:endParaRPr>
          </a:p>
          <a:p>
            <a:pPr marL="287020" indent="-274320">
              <a:lnSpc>
                <a:spcPct val="100000"/>
              </a:lnSpc>
              <a:spcBef>
                <a:spcPts val="1250"/>
              </a:spcBef>
              <a:buClr>
                <a:srgbClr val="FD8537"/>
              </a:buClr>
              <a:buSzPct val="68750"/>
              <a:buFont typeface="Arial MT"/>
              <a:buChar char="•"/>
              <a:tabLst>
                <a:tab pos="287020" algn="l"/>
              </a:tabLst>
            </a:pPr>
            <a:r>
              <a:rPr sz="2400" dirty="0">
                <a:latin typeface="Cambria"/>
                <a:cs typeface="Cambria"/>
              </a:rPr>
              <a:t>Greater</a:t>
            </a:r>
            <a:r>
              <a:rPr sz="2400" spc="170" dirty="0">
                <a:latin typeface="Cambria"/>
                <a:cs typeface="Cambria"/>
              </a:rPr>
              <a:t> </a:t>
            </a:r>
            <a:r>
              <a:rPr sz="2400" spc="85" dirty="0">
                <a:latin typeface="Cambria"/>
                <a:cs typeface="Cambria"/>
              </a:rPr>
              <a:t>Quality</a:t>
            </a:r>
            <a:r>
              <a:rPr sz="2400" spc="195" dirty="0">
                <a:latin typeface="Cambria"/>
                <a:cs typeface="Cambria"/>
              </a:rPr>
              <a:t> </a:t>
            </a:r>
            <a:r>
              <a:rPr sz="2400" spc="50" dirty="0">
                <a:latin typeface="Cambria"/>
                <a:cs typeface="Cambria"/>
              </a:rPr>
              <a:t>Control</a:t>
            </a:r>
            <a:endParaRPr sz="2400">
              <a:latin typeface="Cambria"/>
              <a:cs typeface="Cambria"/>
            </a:endParaRPr>
          </a:p>
          <a:p>
            <a:pPr marL="287020" indent="-274320">
              <a:lnSpc>
                <a:spcPct val="100000"/>
              </a:lnSpc>
              <a:spcBef>
                <a:spcPts val="1225"/>
              </a:spcBef>
              <a:buClr>
                <a:srgbClr val="FD8537"/>
              </a:buClr>
              <a:buSzPct val="68750"/>
              <a:buFont typeface="Arial MT"/>
              <a:buChar char="•"/>
              <a:tabLst>
                <a:tab pos="287020" algn="l"/>
              </a:tabLst>
            </a:pPr>
            <a:r>
              <a:rPr sz="2400" dirty="0">
                <a:latin typeface="Cambria"/>
                <a:cs typeface="Cambria"/>
              </a:rPr>
              <a:t>Greater</a:t>
            </a:r>
            <a:r>
              <a:rPr sz="2400" spc="22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Brand</a:t>
            </a:r>
            <a:r>
              <a:rPr sz="2400" spc="245" dirty="0">
                <a:latin typeface="Cambria"/>
                <a:cs typeface="Cambria"/>
              </a:rPr>
              <a:t> </a:t>
            </a:r>
            <a:r>
              <a:rPr sz="2400" spc="55" dirty="0">
                <a:latin typeface="Cambria"/>
                <a:cs typeface="Cambria"/>
              </a:rPr>
              <a:t>Value</a:t>
            </a:r>
            <a:endParaRPr sz="2400">
              <a:latin typeface="Cambria"/>
              <a:cs typeface="Cambria"/>
            </a:endParaRPr>
          </a:p>
          <a:p>
            <a:pPr marL="287020" indent="-274320">
              <a:lnSpc>
                <a:spcPct val="100000"/>
              </a:lnSpc>
              <a:spcBef>
                <a:spcPts val="1250"/>
              </a:spcBef>
              <a:buClr>
                <a:srgbClr val="FD8537"/>
              </a:buClr>
              <a:buSzPct val="68750"/>
              <a:buFont typeface="Arial MT"/>
              <a:buChar char="•"/>
              <a:tabLst>
                <a:tab pos="287020" algn="l"/>
              </a:tabLst>
            </a:pPr>
            <a:r>
              <a:rPr sz="2400" spc="60" dirty="0">
                <a:latin typeface="Cambria"/>
                <a:cs typeface="Cambria"/>
              </a:rPr>
              <a:t>Improved</a:t>
            </a:r>
            <a:r>
              <a:rPr sz="2400" spc="13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Professional</a:t>
            </a:r>
            <a:r>
              <a:rPr sz="2400" spc="160" dirty="0">
                <a:latin typeface="Cambria"/>
                <a:cs typeface="Cambria"/>
              </a:rPr>
              <a:t> </a:t>
            </a:r>
            <a:r>
              <a:rPr sz="2400" spc="55" dirty="0">
                <a:latin typeface="Cambria"/>
                <a:cs typeface="Cambria"/>
              </a:rPr>
              <a:t>and</a:t>
            </a:r>
            <a:r>
              <a:rPr sz="2400" spc="18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social</a:t>
            </a:r>
            <a:r>
              <a:rPr sz="2400" spc="150" dirty="0">
                <a:latin typeface="Cambria"/>
                <a:cs typeface="Cambria"/>
              </a:rPr>
              <a:t> </a:t>
            </a:r>
            <a:r>
              <a:rPr sz="2400" spc="-10" dirty="0">
                <a:latin typeface="Cambria"/>
                <a:cs typeface="Cambria"/>
              </a:rPr>
              <a:t>standing</a:t>
            </a:r>
            <a:endParaRPr sz="2400">
              <a:latin typeface="Cambria"/>
              <a:cs typeface="Cambria"/>
            </a:endParaRPr>
          </a:p>
          <a:p>
            <a:pPr marL="287020" indent="-274320">
              <a:lnSpc>
                <a:spcPct val="100000"/>
              </a:lnSpc>
              <a:spcBef>
                <a:spcPts val="915"/>
              </a:spcBef>
              <a:buClr>
                <a:srgbClr val="FD8537"/>
              </a:buClr>
              <a:buSzPct val="68750"/>
              <a:buFont typeface="Arial MT"/>
              <a:buChar char="•"/>
              <a:tabLst>
                <a:tab pos="287020" algn="l"/>
              </a:tabLst>
            </a:pPr>
            <a:r>
              <a:rPr sz="2400" spc="85" dirty="0">
                <a:latin typeface="Cambria"/>
                <a:cs typeface="Cambria"/>
              </a:rPr>
              <a:t>Growth</a:t>
            </a:r>
            <a:r>
              <a:rPr sz="2400" spc="105" dirty="0">
                <a:latin typeface="Cambria"/>
                <a:cs typeface="Cambria"/>
              </a:rPr>
              <a:t> </a:t>
            </a:r>
            <a:r>
              <a:rPr sz="2400" spc="50" dirty="0">
                <a:latin typeface="Cambria"/>
                <a:cs typeface="Cambria"/>
              </a:rPr>
              <a:t>of</a:t>
            </a:r>
            <a:r>
              <a:rPr sz="2400" spc="110" dirty="0">
                <a:latin typeface="Cambria"/>
                <a:cs typeface="Cambria"/>
              </a:rPr>
              <a:t> </a:t>
            </a:r>
            <a:r>
              <a:rPr sz="2400" spc="70" dirty="0">
                <a:latin typeface="Cambria"/>
                <a:cs typeface="Cambria"/>
              </a:rPr>
              <a:t>Individual</a:t>
            </a:r>
            <a:r>
              <a:rPr sz="2400" spc="12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Firms</a:t>
            </a:r>
            <a:r>
              <a:rPr sz="2400" spc="9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as</a:t>
            </a:r>
            <a:r>
              <a:rPr sz="2400" spc="10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well</a:t>
            </a:r>
            <a:r>
              <a:rPr sz="2400" spc="13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as</a:t>
            </a:r>
            <a:r>
              <a:rPr sz="2400" spc="95" dirty="0">
                <a:latin typeface="Cambria"/>
                <a:cs typeface="Cambria"/>
              </a:rPr>
              <a:t> </a:t>
            </a:r>
            <a:r>
              <a:rPr sz="2400" spc="50" dirty="0">
                <a:latin typeface="Cambria"/>
                <a:cs typeface="Cambria"/>
              </a:rPr>
              <a:t>of</a:t>
            </a:r>
            <a:r>
              <a:rPr sz="2400" spc="110" dirty="0">
                <a:latin typeface="Cambria"/>
                <a:cs typeface="Cambria"/>
              </a:rPr>
              <a:t> </a:t>
            </a:r>
            <a:r>
              <a:rPr sz="2400" spc="50" dirty="0">
                <a:latin typeface="Cambria"/>
                <a:cs typeface="Cambria"/>
              </a:rPr>
              <a:t>Network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77392" y="860247"/>
            <a:ext cx="7295515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dirty="0"/>
              <a:t>B</a:t>
            </a:r>
            <a:r>
              <a:rPr sz="2550" dirty="0"/>
              <a:t>ENEFITS</a:t>
            </a:r>
            <a:r>
              <a:rPr sz="2550" spc="114" dirty="0"/>
              <a:t> </a:t>
            </a:r>
            <a:r>
              <a:rPr sz="2550" dirty="0"/>
              <a:t>OF</a:t>
            </a:r>
            <a:r>
              <a:rPr sz="2550" spc="145" dirty="0"/>
              <a:t> </a:t>
            </a:r>
            <a:r>
              <a:rPr sz="3200" dirty="0"/>
              <a:t>C</a:t>
            </a:r>
            <a:r>
              <a:rPr sz="2550" dirty="0"/>
              <a:t>APACITY</a:t>
            </a:r>
            <a:r>
              <a:rPr sz="2550" spc="150" dirty="0"/>
              <a:t> </a:t>
            </a:r>
            <a:r>
              <a:rPr sz="3200" dirty="0"/>
              <a:t>B</a:t>
            </a:r>
            <a:r>
              <a:rPr sz="2550" dirty="0"/>
              <a:t>UILDING</a:t>
            </a:r>
            <a:r>
              <a:rPr sz="2550" spc="-105" dirty="0"/>
              <a:t> </a:t>
            </a:r>
            <a:r>
              <a:rPr sz="2400" dirty="0"/>
              <a:t>(Cont’d..</a:t>
            </a:r>
            <a:r>
              <a:rPr sz="2400" spc="185" dirty="0"/>
              <a:t> </a:t>
            </a:r>
            <a:r>
              <a:rPr sz="2400" spc="-50" dirty="0"/>
              <a:t>)</a:t>
            </a:r>
            <a:endParaRPr sz="24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39725">
              <a:lnSpc>
                <a:spcPct val="100000"/>
              </a:lnSpc>
              <a:spcBef>
                <a:spcPts val="105"/>
              </a:spcBef>
            </a:pPr>
            <a:r>
              <a:rPr cap="small" dirty="0"/>
              <a:t>3</a:t>
            </a:r>
            <a:r>
              <a:rPr cap="small" spc="55" dirty="0"/>
              <a:t> </a:t>
            </a:r>
            <a:r>
              <a:rPr cap="small" dirty="0"/>
              <a:t>Models</a:t>
            </a:r>
            <a:r>
              <a:rPr cap="small" spc="275" dirty="0"/>
              <a:t> </a:t>
            </a:r>
            <a:r>
              <a:rPr cap="small" spc="55" dirty="0"/>
              <a:t>of</a:t>
            </a:r>
            <a:r>
              <a:rPr cap="small" spc="280" dirty="0"/>
              <a:t> </a:t>
            </a:r>
            <a:r>
              <a:rPr cap="small" spc="40" dirty="0"/>
              <a:t>Networking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06272" y="1779854"/>
            <a:ext cx="6978015" cy="23787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6385" indent="-273685">
              <a:lnSpc>
                <a:spcPct val="100000"/>
              </a:lnSpc>
              <a:spcBef>
                <a:spcPts val="95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286385" algn="l"/>
              </a:tabLst>
            </a:pPr>
            <a:r>
              <a:rPr sz="3200" spc="80" dirty="0">
                <a:latin typeface="Cambria"/>
                <a:cs typeface="Cambria"/>
              </a:rPr>
              <a:t>Alliance.</a:t>
            </a:r>
            <a:endParaRPr sz="3200">
              <a:latin typeface="Cambria"/>
              <a:cs typeface="Cambria"/>
            </a:endParaRPr>
          </a:p>
          <a:p>
            <a:pPr marL="286385" indent="-273685">
              <a:lnSpc>
                <a:spcPct val="100000"/>
              </a:lnSpc>
              <a:spcBef>
                <a:spcPts val="3504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286385" algn="l"/>
              </a:tabLst>
            </a:pPr>
            <a:r>
              <a:rPr sz="3200" spc="80" dirty="0">
                <a:latin typeface="Cambria"/>
                <a:cs typeface="Cambria"/>
              </a:rPr>
              <a:t>Networking.</a:t>
            </a:r>
            <a:endParaRPr sz="3200">
              <a:latin typeface="Cambria"/>
              <a:cs typeface="Cambria"/>
            </a:endParaRPr>
          </a:p>
          <a:p>
            <a:pPr marL="286385" indent="-273685">
              <a:lnSpc>
                <a:spcPct val="100000"/>
              </a:lnSpc>
              <a:spcBef>
                <a:spcPts val="3509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286385" algn="l"/>
              </a:tabLst>
            </a:pPr>
            <a:r>
              <a:rPr sz="3200" spc="85" dirty="0">
                <a:latin typeface="Cambria"/>
                <a:cs typeface="Cambria"/>
              </a:rPr>
              <a:t>Networking</a:t>
            </a:r>
            <a:r>
              <a:rPr sz="3200" spc="190" dirty="0">
                <a:latin typeface="Cambria"/>
                <a:cs typeface="Cambria"/>
              </a:rPr>
              <a:t> </a:t>
            </a:r>
            <a:r>
              <a:rPr sz="3200" spc="55" dirty="0">
                <a:latin typeface="Cambria"/>
                <a:cs typeface="Cambria"/>
              </a:rPr>
              <a:t>with</a:t>
            </a:r>
            <a:r>
              <a:rPr sz="3200" spc="170" dirty="0">
                <a:latin typeface="Cambria"/>
                <a:cs typeface="Cambria"/>
              </a:rPr>
              <a:t> </a:t>
            </a:r>
            <a:r>
              <a:rPr sz="3200" spc="95" dirty="0">
                <a:latin typeface="Cambria"/>
                <a:cs typeface="Cambria"/>
              </a:rPr>
              <a:t>Lead</a:t>
            </a:r>
            <a:r>
              <a:rPr sz="3200" spc="135" dirty="0">
                <a:latin typeface="Cambria"/>
                <a:cs typeface="Cambria"/>
              </a:rPr>
              <a:t> </a:t>
            </a:r>
            <a:r>
              <a:rPr sz="3200" dirty="0">
                <a:latin typeface="Cambria"/>
                <a:cs typeface="Cambria"/>
              </a:rPr>
              <a:t>Firm</a:t>
            </a:r>
            <a:r>
              <a:rPr sz="3200" spc="150" dirty="0">
                <a:latin typeface="Cambria"/>
                <a:cs typeface="Cambria"/>
              </a:rPr>
              <a:t> </a:t>
            </a:r>
            <a:r>
              <a:rPr sz="3200" spc="-10" dirty="0">
                <a:latin typeface="Cambria"/>
                <a:cs typeface="Cambria"/>
              </a:rPr>
              <a:t>concept.</a:t>
            </a:r>
            <a:endParaRPr sz="32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436562" y="1901825"/>
          <a:ext cx="8218805" cy="3550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577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73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77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77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394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D8537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330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Palatino Linotype"/>
                          <a:cs typeface="Palatino Linotype"/>
                        </a:rPr>
                        <a:t>Alliance</a:t>
                      </a:r>
                      <a:endParaRPr sz="1800">
                        <a:latin typeface="Palatino Linotype"/>
                        <a:cs typeface="Palatino Linotype"/>
                      </a:endParaRPr>
                    </a:p>
                  </a:txBody>
                  <a:tcPr marL="0" marR="0" marT="168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D853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30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Palatino Linotype"/>
                          <a:cs typeface="Palatino Linotype"/>
                        </a:rPr>
                        <a:t>Networking</a:t>
                      </a:r>
                      <a:endParaRPr sz="1800">
                        <a:latin typeface="Palatino Linotype"/>
                        <a:cs typeface="Palatino Linotype"/>
                      </a:endParaRPr>
                    </a:p>
                  </a:txBody>
                  <a:tcPr marL="0" marR="0" marT="168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D8537"/>
                    </a:solidFill>
                  </a:tcPr>
                </a:tc>
                <a:tc>
                  <a:txBody>
                    <a:bodyPr/>
                    <a:lstStyle/>
                    <a:p>
                      <a:pPr marL="384810" marR="375285" indent="10350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Palatino Linotype"/>
                          <a:cs typeface="Palatino Linotype"/>
                        </a:rPr>
                        <a:t>Lead</a:t>
                      </a:r>
                      <a:r>
                        <a:rPr sz="1800" b="1" spc="-35" dirty="0">
                          <a:solidFill>
                            <a:srgbClr val="FFFFFF"/>
                          </a:solidFill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Palatino Linotype"/>
                          <a:cs typeface="Palatino Linotype"/>
                        </a:rPr>
                        <a:t>Firm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Palatino Linotype"/>
                          <a:cs typeface="Palatino Linotype"/>
                        </a:rPr>
                        <a:t>Networking</a:t>
                      </a:r>
                      <a:endParaRPr sz="1800">
                        <a:latin typeface="Palatino Linotype"/>
                        <a:cs typeface="Palatino Linotype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D85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66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1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1.</a:t>
                      </a:r>
                      <a:r>
                        <a:rPr sz="1800" spc="30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800" spc="80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Name</a:t>
                      </a:r>
                      <a:r>
                        <a:rPr sz="1800" spc="55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800" spc="-10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(suffix)</a:t>
                      </a:r>
                      <a:endParaRPr sz="1800">
                        <a:latin typeface="Cambria"/>
                        <a:cs typeface="Cambria"/>
                      </a:endParaRPr>
                    </a:p>
                  </a:txBody>
                  <a:tcPr marL="0" marR="0" marT="154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1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195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“&amp;</a:t>
                      </a:r>
                      <a:r>
                        <a:rPr sz="1800" spc="45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800" spc="60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Alliance”</a:t>
                      </a:r>
                      <a:endParaRPr sz="1800">
                        <a:latin typeface="Cambria"/>
                        <a:cs typeface="Cambria"/>
                      </a:endParaRPr>
                    </a:p>
                  </a:txBody>
                  <a:tcPr marL="0" marR="0" marT="154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295910" marR="287020" algn="ctr">
                        <a:lnSpc>
                          <a:spcPct val="100000"/>
                        </a:lnSpc>
                        <a:spcBef>
                          <a:spcPts val="1125"/>
                        </a:spcBef>
                      </a:pPr>
                      <a:r>
                        <a:rPr sz="1800" spc="195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“&amp;</a:t>
                      </a:r>
                      <a:r>
                        <a:rPr sz="1800" spc="235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800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Affiliates</a:t>
                      </a:r>
                      <a:r>
                        <a:rPr sz="1800" spc="245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800" spc="170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“ </a:t>
                      </a:r>
                      <a:r>
                        <a:rPr sz="1800" spc="-25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or</a:t>
                      </a:r>
                      <a:endParaRPr sz="1800">
                        <a:latin typeface="Cambria"/>
                        <a:cs typeface="Cambria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75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“Network”</a:t>
                      </a:r>
                      <a:endParaRPr sz="1800">
                        <a:latin typeface="Cambria"/>
                        <a:cs typeface="Cambria"/>
                      </a:endParaRPr>
                    </a:p>
                  </a:txBody>
                  <a:tcPr marL="0" marR="0" marT="1428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295910" marR="286385" algn="ctr">
                        <a:lnSpc>
                          <a:spcPct val="100000"/>
                        </a:lnSpc>
                        <a:spcBef>
                          <a:spcPts val="1125"/>
                        </a:spcBef>
                      </a:pPr>
                      <a:r>
                        <a:rPr sz="1800" spc="220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“</a:t>
                      </a:r>
                      <a:r>
                        <a:rPr sz="1800" spc="50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800" spc="160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&amp;</a:t>
                      </a:r>
                      <a:r>
                        <a:rPr sz="1800" spc="45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 Affiliates” </a:t>
                      </a:r>
                      <a:r>
                        <a:rPr sz="1800" spc="-25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or</a:t>
                      </a:r>
                      <a:endParaRPr sz="1800">
                        <a:latin typeface="Cambria"/>
                        <a:cs typeface="Cambria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75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“Network”</a:t>
                      </a:r>
                      <a:endParaRPr sz="1800">
                        <a:latin typeface="Cambria"/>
                        <a:cs typeface="Cambria"/>
                      </a:endParaRPr>
                    </a:p>
                  </a:txBody>
                  <a:tcPr marL="0" marR="0" marT="1428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9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2.</a:t>
                      </a:r>
                      <a:r>
                        <a:rPr sz="1800" spc="35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800" spc="45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Applicability</a:t>
                      </a:r>
                      <a:r>
                        <a:rPr sz="1800" spc="85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800" spc="-35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of</a:t>
                      </a:r>
                      <a:endParaRPr sz="1800">
                        <a:latin typeface="Cambria"/>
                        <a:cs typeface="Cambria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Regulation</a:t>
                      </a:r>
                      <a:r>
                        <a:rPr sz="1800" spc="405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800" spc="-25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190</a:t>
                      </a:r>
                      <a:endParaRPr sz="1800">
                        <a:latin typeface="Cambria"/>
                        <a:cs typeface="Cambria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CE8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335"/>
                        </a:spcBef>
                      </a:pPr>
                      <a:r>
                        <a:rPr sz="1800" spc="-25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Yes</a:t>
                      </a:r>
                      <a:endParaRPr sz="1800">
                        <a:latin typeface="Cambria"/>
                        <a:cs typeface="Cambria"/>
                      </a:endParaRPr>
                    </a:p>
                  </a:txBody>
                  <a:tcPr marL="0" marR="0" marT="169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C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35"/>
                        </a:spcBef>
                      </a:pPr>
                      <a:r>
                        <a:rPr sz="1800" spc="-25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Yes</a:t>
                      </a:r>
                      <a:endParaRPr sz="1800">
                        <a:latin typeface="Cambria"/>
                        <a:cs typeface="Cambria"/>
                      </a:endParaRPr>
                    </a:p>
                  </a:txBody>
                  <a:tcPr marL="0" marR="0" marT="169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CE8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335"/>
                        </a:spcBef>
                      </a:pPr>
                      <a:r>
                        <a:rPr sz="1800" spc="-25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Yes</a:t>
                      </a:r>
                      <a:endParaRPr sz="1800">
                        <a:latin typeface="Cambria"/>
                        <a:cs typeface="Cambria"/>
                      </a:endParaRPr>
                    </a:p>
                  </a:txBody>
                  <a:tcPr marL="0" marR="0" marT="169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C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6905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325"/>
                        </a:spcBef>
                      </a:pPr>
                      <a:r>
                        <a:rPr sz="1800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3.</a:t>
                      </a:r>
                      <a:r>
                        <a:rPr sz="1800" spc="20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800" spc="-10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Registration</a:t>
                      </a:r>
                      <a:endParaRPr sz="1800">
                        <a:latin typeface="Cambria"/>
                        <a:cs typeface="Cambria"/>
                      </a:endParaRPr>
                    </a:p>
                  </a:txBody>
                  <a:tcPr marL="0" marR="0" marT="168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325"/>
                        </a:spcBef>
                      </a:pPr>
                      <a:r>
                        <a:rPr sz="1800" spc="50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Compulsory</a:t>
                      </a:r>
                      <a:endParaRPr sz="1800">
                        <a:latin typeface="Cambria"/>
                        <a:cs typeface="Cambria"/>
                      </a:endParaRPr>
                    </a:p>
                  </a:txBody>
                  <a:tcPr marL="0" marR="0" marT="168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325"/>
                        </a:spcBef>
                      </a:pPr>
                      <a:r>
                        <a:rPr sz="1800" spc="50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Compulsory</a:t>
                      </a:r>
                      <a:endParaRPr sz="1800">
                        <a:latin typeface="Cambria"/>
                        <a:cs typeface="Cambria"/>
                      </a:endParaRPr>
                    </a:p>
                  </a:txBody>
                  <a:tcPr marL="0" marR="0" marT="168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384175">
                        <a:lnSpc>
                          <a:spcPct val="100000"/>
                        </a:lnSpc>
                        <a:spcBef>
                          <a:spcPts val="1325"/>
                        </a:spcBef>
                      </a:pPr>
                      <a:r>
                        <a:rPr sz="1800" spc="50" dirty="0">
                          <a:solidFill>
                            <a:srgbClr val="292300"/>
                          </a:solidFill>
                          <a:latin typeface="Cambria"/>
                          <a:cs typeface="Cambria"/>
                        </a:rPr>
                        <a:t>Compulsory</a:t>
                      </a:r>
                      <a:endParaRPr sz="1800">
                        <a:latin typeface="Cambria"/>
                        <a:cs typeface="Cambria"/>
                      </a:endParaRPr>
                    </a:p>
                  </a:txBody>
                  <a:tcPr marL="0" marR="0" marT="168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9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7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C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C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CE8"/>
                    </a:solidFill>
                  </a:tcPr>
                </a:tc>
                <a:tc>
                  <a:txBody>
                    <a:bodyPr/>
                    <a:lstStyle/>
                    <a:p>
                      <a:pPr marL="1104265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1800" i="1" spc="-10" dirty="0">
                          <a:solidFill>
                            <a:srgbClr val="292300"/>
                          </a:solidFill>
                          <a:latin typeface="Palatino Linotype"/>
                          <a:cs typeface="Palatino Linotype"/>
                        </a:rPr>
                        <a:t>Cont’d…</a:t>
                      </a:r>
                      <a:endParaRPr sz="1800">
                        <a:latin typeface="Palatino Linotype"/>
                        <a:cs typeface="Palatino Linotype"/>
                      </a:endParaRPr>
                    </a:p>
                  </a:txBody>
                  <a:tcPr marL="0" marR="0" marT="958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C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3" name="object 3"/>
          <p:cNvGrpSpPr/>
          <p:nvPr/>
        </p:nvGrpSpPr>
        <p:grpSpPr>
          <a:xfrm>
            <a:off x="176784" y="618794"/>
            <a:ext cx="5192395" cy="955675"/>
            <a:chOff x="176784" y="618794"/>
            <a:chExt cx="5192395" cy="95567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6784" y="618794"/>
              <a:ext cx="863904" cy="95537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5863" y="1191704"/>
              <a:ext cx="4719574" cy="7143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8159" y="710133"/>
              <a:ext cx="2924429" cy="79684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29711" y="618794"/>
              <a:ext cx="882192" cy="95537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389376" y="710133"/>
              <a:ext cx="1979422" cy="796848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cap="small" spc="45" dirty="0"/>
              <a:t>Comparative</a:t>
            </a:r>
            <a:r>
              <a:rPr cap="small" spc="195" dirty="0"/>
              <a:t> </a:t>
            </a:r>
            <a:r>
              <a:rPr cap="small" spc="-10" dirty="0"/>
              <a:t>Analysis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1516</Words>
  <Application>Microsoft Office PowerPoint</Application>
  <PresentationFormat>On-screen Show (4:3)</PresentationFormat>
  <Paragraphs>483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6" baseType="lpstr">
      <vt:lpstr>Arial MT</vt:lpstr>
      <vt:lpstr>Calibri</vt:lpstr>
      <vt:lpstr>Cambria</vt:lpstr>
      <vt:lpstr>Palatino Linotype</vt:lpstr>
      <vt:lpstr>Segoe UI Symbol</vt:lpstr>
      <vt:lpstr>Tahoma</vt:lpstr>
      <vt:lpstr>Times New Roman</vt:lpstr>
      <vt:lpstr>Wingdings</vt:lpstr>
      <vt:lpstr>Office Theme</vt:lpstr>
      <vt:lpstr>PROFESSIONAL GROWTH</vt:lpstr>
      <vt:lpstr>MARKET SCENARIO</vt:lpstr>
      <vt:lpstr>CURRENT SCENARIO OF CA FIRMS</vt:lpstr>
      <vt:lpstr>CURRENT SCENARIO OF CA FIRMS (Cont’d…)</vt:lpstr>
      <vt:lpstr>WHAT’S THE WAY OUT FOR SURVIVAL?</vt:lpstr>
      <vt:lpstr>Benefits of Capacity Building</vt:lpstr>
      <vt:lpstr>BENEFITS OF CAPACITY BUILDING (Cont’d.. )</vt:lpstr>
      <vt:lpstr>3 Models of Networking</vt:lpstr>
      <vt:lpstr>Comparative Analysis</vt:lpstr>
      <vt:lpstr>COMPARATIVE ANALYSIS (Cont’d…)</vt:lpstr>
      <vt:lpstr>COMPARATIVE ANALYSIS (Cont’d…)</vt:lpstr>
      <vt:lpstr>COMPARATIVE ANALYSIS (Cont’d…)</vt:lpstr>
      <vt:lpstr>COMPARATIVE ANALYSIS (Cont’d…)</vt:lpstr>
      <vt:lpstr>COMPARATIVE ANALYSIS (Cont’d…)</vt:lpstr>
      <vt:lpstr>COMPARATIVE ANALYSIS (Cont’d…)</vt:lpstr>
      <vt:lpstr>COMPARATIVE ANALYSIS (Cont’d…)</vt:lpstr>
      <vt:lpstr>COMPARATIVE ANALYSIS (Cont’d…)</vt:lpstr>
      <vt:lpstr>Special Issues Relating to Lead Firm Concept</vt:lpstr>
      <vt:lpstr>Points to be Kept In Mind</vt:lpstr>
      <vt:lpstr>POINTS TO BE KEPT IN MIND (Cont’d…)</vt:lpstr>
      <vt:lpstr>POINTS TO BE KEPT IN MIND (Cont’d…)</vt:lpstr>
      <vt:lpstr>Merger</vt:lpstr>
      <vt:lpstr>MERGER (Cont’d…)</vt:lpstr>
      <vt:lpstr>De-Merger</vt:lpstr>
      <vt:lpstr>DE-MERGER (Cont’d…)</vt:lpstr>
      <vt:lpstr>Multi-Disciplinary Partnerships Background</vt:lpstr>
      <vt:lpstr>Regulation 53A</vt:lpstr>
      <vt:lpstr>Regulation 53B</vt:lpstr>
      <vt:lpstr>Changed Form -18</vt:lpstr>
      <vt:lpstr>Current Position</vt:lpstr>
      <vt:lpstr>Some Practical Issues</vt:lpstr>
      <vt:lpstr>CAG Points Criteria</vt:lpstr>
      <vt:lpstr>CAG POINTS CRITERIA (Cont’d…)</vt:lpstr>
      <vt:lpstr>CAG POINTS CRITERIA (Cont’d…)</vt:lpstr>
      <vt:lpstr>MEF/SBA CRITERIA</vt:lpstr>
      <vt:lpstr>Essential Requisites of Capacity Building</vt:lpstr>
      <vt:lpstr>Essential Requisites of Capacity Building</vt:lpstr>
      <vt:lpstr>ROAD MAP TO CONSOLIDATION</vt:lpstr>
      <vt:lpstr>ROAD MAP TO CONSOLIDATION (Cont’d…)</vt:lpstr>
      <vt:lpstr>LIMITATIONS TO CONSOLIDATION</vt:lpstr>
      <vt:lpstr>LIMITATIONS TO CONSOLIDATION (Cont’d…)</vt:lpstr>
      <vt:lpstr>Is It worth ???</vt:lpstr>
      <vt:lpstr>Remember</vt:lpstr>
      <vt:lpstr>“ Take Risks in Life” - If you win, you can lead</vt:lpstr>
      <vt:lpstr>PowerPoint Presentation</vt:lpstr>
      <vt:lpstr>“ Coming together is beginning Keeping together is progress Working together is success ”</vt:lpstr>
      <vt:lpstr>Thank You 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PROFESSIONAL GROWTH</dc:title>
  <dc:creator>Sir</dc:creator>
  <cp:lastModifiedBy>Sir</cp:lastModifiedBy>
  <cp:revision>3</cp:revision>
  <dcterms:created xsi:type="dcterms:W3CDTF">2024-11-28T11:25:22Z</dcterms:created>
  <dcterms:modified xsi:type="dcterms:W3CDTF">2024-11-28T11:39:52Z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2023-04-19T00:00:00Z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2024-11-28T00:00:00Z</vt:filetime>
  </property>
  <property fmtid="{D5CDD505-2E9C-101B-9397-08002B2CF9AE}" pid="5" name="Producer">
    <vt:lpwstr>www.ilovepdf.com</vt:lpwstr>
  </property>
</Properties>
</file>